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3" r:id="rId1"/>
  </p:sldMasterIdLst>
  <p:notesMasterIdLst>
    <p:notesMasterId r:id="rId22"/>
  </p:notesMasterIdLst>
  <p:sldIdLst>
    <p:sldId id="256" r:id="rId2"/>
    <p:sldId id="257" r:id="rId3"/>
    <p:sldId id="260" r:id="rId4"/>
    <p:sldId id="261" r:id="rId5"/>
    <p:sldId id="264" r:id="rId6"/>
    <p:sldId id="265" r:id="rId7"/>
    <p:sldId id="266" r:id="rId8"/>
    <p:sldId id="263" r:id="rId9"/>
    <p:sldId id="267" r:id="rId10"/>
    <p:sldId id="269" r:id="rId11"/>
    <p:sldId id="270" r:id="rId12"/>
    <p:sldId id="271" r:id="rId13"/>
    <p:sldId id="275" r:id="rId14"/>
    <p:sldId id="273" r:id="rId15"/>
    <p:sldId id="274" r:id="rId16"/>
    <p:sldId id="277" r:id="rId17"/>
    <p:sldId id="278" r:id="rId18"/>
    <p:sldId id="279" r:id="rId19"/>
    <p:sldId id="280" r:id="rId20"/>
    <p:sldId id="28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136" autoAdjust="0"/>
  </p:normalViewPr>
  <p:slideViewPr>
    <p:cSldViewPr snapToGrid="0">
      <p:cViewPr>
        <p:scale>
          <a:sx n="75" d="100"/>
          <a:sy n="75" d="100"/>
        </p:scale>
        <p:origin x="-1968" y="-1664"/>
      </p:cViewPr>
      <p:guideLst>
        <p:guide orient="horz" pos="2160"/>
        <p:guide pos="3840"/>
      </p:guideLst>
    </p:cSldViewPr>
  </p:slideViewPr>
  <p:notesTextViewPr>
    <p:cViewPr>
      <p:scale>
        <a:sx n="1" d="1"/>
        <a:sy n="1" d="1"/>
      </p:scale>
      <p:origin x="0" y="0"/>
    </p:cViewPr>
  </p:notesTextViewPr>
  <p:notesViewPr>
    <p:cSldViewPr snapToGrid="0">
      <p:cViewPr varScale="1">
        <p:scale>
          <a:sx n="53" d="100"/>
          <a:sy n="53" d="100"/>
        </p:scale>
        <p:origin x="2654" y="58"/>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ciuriak\Documents\Ciuriak%20-%20Papers%20and%20Presentations\Decline%20of%20Manufacturing\OECD%20Stan%20Data.xlsx" TargetMode="External"/><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Dciuriak\Documents\Dan's%20Contracts\Industry%20Canada%20-%20Mfg\Stats%20Analysis\OECD%20STAN%20mfg%20volume%20share%20of%20value%20added%20.xml" TargetMode="External"/><Relationship Id="rId2"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Medium- and High-Technology Industries, Canada and Comparator Countries, 1980-2006</a:t>
            </a:r>
          </a:p>
        </c:rich>
      </c:tx>
      <c:layout/>
      <c:overlay val="0"/>
    </c:title>
    <c:autoTitleDeleted val="0"/>
    <c:plotArea>
      <c:layout>
        <c:manualLayout>
          <c:layoutTarget val="inner"/>
          <c:xMode val="edge"/>
          <c:yMode val="edge"/>
          <c:x val="0.0950760774468409"/>
          <c:y val="0.268149704757479"/>
          <c:w val="0.795745178591807"/>
          <c:h val="0.660427895971308"/>
        </c:manualLayout>
      </c:layout>
      <c:lineChart>
        <c:grouping val="standard"/>
        <c:varyColors val="0"/>
        <c:ser>
          <c:idx val="0"/>
          <c:order val="0"/>
          <c:tx>
            <c:strRef>
              <c:f>'\Users\Dciuriak\Documents\Dan''s Contracts\Industry Canada - Mfg\Stats Analysis\[New charts May 2013.xlsx]Fig 9'!$A$8</c:f>
              <c:strCache>
                <c:ptCount val="1"/>
                <c:pt idx="0">
                  <c:v>Germany</c:v>
                </c:pt>
              </c:strCache>
            </c:strRef>
          </c:tx>
          <c:marker>
            <c:symbol val="none"/>
          </c:marker>
          <c:cat>
            <c:strRef>
              <c:f>'\Users\Dciuriak\Documents\Dan''s Contracts\Industry Canada - Mfg\Stats Analysis\[New charts May 2013.xlsx]Fig 9'!$B$1:$AB$1</c:f>
              <c:strCache>
                <c:ptCount val="2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strCache>
            </c:strRef>
          </c:cat>
          <c:val>
            <c:numRef>
              <c:f>'\Users\Dciuriak\Documents\Dan''s Contracts\Industry Canada - Mfg\Stats Analysis\[New charts May 2013.xlsx]Fig 9'!$B$8:$AB$8</c:f>
              <c:numCache>
                <c:formatCode>0.0%</c:formatCode>
                <c:ptCount val="27"/>
                <c:pt idx="0">
                  <c:v>0.619850356080411</c:v>
                </c:pt>
                <c:pt idx="1">
                  <c:v>0.632216552030175</c:v>
                </c:pt>
                <c:pt idx="2">
                  <c:v>0.644189628615437</c:v>
                </c:pt>
                <c:pt idx="3">
                  <c:v>0.661886604774536</c:v>
                </c:pt>
                <c:pt idx="4">
                  <c:v>0.672231254213094</c:v>
                </c:pt>
                <c:pt idx="5">
                  <c:v>0.680033816069985</c:v>
                </c:pt>
                <c:pt idx="6">
                  <c:v>0.686346736436243</c:v>
                </c:pt>
                <c:pt idx="7">
                  <c:v>0.694059848146494</c:v>
                </c:pt>
                <c:pt idx="8">
                  <c:v>0.700462631133121</c:v>
                </c:pt>
                <c:pt idx="9">
                  <c:v>0.700941503318413</c:v>
                </c:pt>
                <c:pt idx="10">
                  <c:v>0.681874442301603</c:v>
                </c:pt>
                <c:pt idx="11">
                  <c:v>0.683303011377522</c:v>
                </c:pt>
                <c:pt idx="12">
                  <c:v>0.679735430012658</c:v>
                </c:pt>
                <c:pt idx="13">
                  <c:v>0.661494391046562</c:v>
                </c:pt>
                <c:pt idx="14">
                  <c:v>0.663811009168598</c:v>
                </c:pt>
                <c:pt idx="15">
                  <c:v>0.675949885856037</c:v>
                </c:pt>
                <c:pt idx="16">
                  <c:v>0.679405984980322</c:v>
                </c:pt>
                <c:pt idx="17">
                  <c:v>0.683655884095565</c:v>
                </c:pt>
                <c:pt idx="18">
                  <c:v>0.678229858618202</c:v>
                </c:pt>
                <c:pt idx="19">
                  <c:v>0.679510901575546</c:v>
                </c:pt>
                <c:pt idx="20">
                  <c:v>0.681909998950866</c:v>
                </c:pt>
                <c:pt idx="21">
                  <c:v>0.691707979489637</c:v>
                </c:pt>
                <c:pt idx="22">
                  <c:v>0.707770137830493</c:v>
                </c:pt>
                <c:pt idx="23">
                  <c:v>0.718458986599039</c:v>
                </c:pt>
                <c:pt idx="24">
                  <c:v>0.721325426316567</c:v>
                </c:pt>
                <c:pt idx="25">
                  <c:v>0.726565252080975</c:v>
                </c:pt>
                <c:pt idx="26">
                  <c:v>0.72685362271817</c:v>
                </c:pt>
              </c:numCache>
            </c:numRef>
          </c:val>
          <c:smooth val="0"/>
        </c:ser>
        <c:ser>
          <c:idx val="1"/>
          <c:order val="1"/>
          <c:tx>
            <c:strRef>
              <c:f>'\Users\Dciuriak\Documents\Dan''s Contracts\Industry Canada - Mfg\Stats Analysis\[New charts May 2013.xlsx]Fig 9'!$A$9</c:f>
              <c:strCache>
                <c:ptCount val="1"/>
                <c:pt idx="0">
                  <c:v>Sweden</c:v>
                </c:pt>
              </c:strCache>
            </c:strRef>
          </c:tx>
          <c:marker>
            <c:symbol val="none"/>
          </c:marker>
          <c:cat>
            <c:strRef>
              <c:f>'\Users\Dciuriak\Documents\Dan''s Contracts\Industry Canada - Mfg\Stats Analysis\[New charts May 2013.xlsx]Fig 9'!$B$1:$AB$1</c:f>
              <c:strCache>
                <c:ptCount val="2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strCache>
            </c:strRef>
          </c:cat>
          <c:val>
            <c:numRef>
              <c:f>'\Users\Dciuriak\Documents\Dan''s Contracts\Industry Canada - Mfg\Stats Analysis\[New charts May 2013.xlsx]Fig 9'!$B$9:$AB$9</c:f>
              <c:numCache>
                <c:formatCode>0.0%</c:formatCode>
                <c:ptCount val="27"/>
                <c:pt idx="0">
                  <c:v>0.542437957829718</c:v>
                </c:pt>
                <c:pt idx="1">
                  <c:v>0.561023724419663</c:v>
                </c:pt>
                <c:pt idx="2">
                  <c:v>0.56955680023642</c:v>
                </c:pt>
                <c:pt idx="3">
                  <c:v>0.561936021838655</c:v>
                </c:pt>
                <c:pt idx="4">
                  <c:v>0.56050995231245</c:v>
                </c:pt>
                <c:pt idx="5">
                  <c:v>0.577089456408005</c:v>
                </c:pt>
                <c:pt idx="6">
                  <c:v>0.585391284605914</c:v>
                </c:pt>
                <c:pt idx="7">
                  <c:v>0.571824716091613</c:v>
                </c:pt>
                <c:pt idx="8">
                  <c:v>0.570421704271656</c:v>
                </c:pt>
                <c:pt idx="9">
                  <c:v>0.56138272851708</c:v>
                </c:pt>
                <c:pt idx="10">
                  <c:v>0.553385532767989</c:v>
                </c:pt>
                <c:pt idx="11">
                  <c:v>0.575165948460605</c:v>
                </c:pt>
                <c:pt idx="12">
                  <c:v>0.585526357183301</c:v>
                </c:pt>
                <c:pt idx="13">
                  <c:v>0.60043182803224</c:v>
                </c:pt>
                <c:pt idx="14">
                  <c:v>0.611976371331095</c:v>
                </c:pt>
                <c:pt idx="15">
                  <c:v>0.58884582427747</c:v>
                </c:pt>
                <c:pt idx="16">
                  <c:v>0.608684171249469</c:v>
                </c:pt>
                <c:pt idx="17">
                  <c:v>0.623696892210858</c:v>
                </c:pt>
                <c:pt idx="18">
                  <c:v>0.635662064407625</c:v>
                </c:pt>
                <c:pt idx="19">
                  <c:v>0.650900718463808</c:v>
                </c:pt>
                <c:pt idx="20">
                  <c:v>0.633597487525629</c:v>
                </c:pt>
                <c:pt idx="21">
                  <c:v>0.625510627864033</c:v>
                </c:pt>
                <c:pt idx="22">
                  <c:v>0.654183799975798</c:v>
                </c:pt>
                <c:pt idx="23">
                  <c:v>0.661664682877062</c:v>
                </c:pt>
                <c:pt idx="24">
                  <c:v>0.667030902826229</c:v>
                </c:pt>
                <c:pt idx="25">
                  <c:v>0.674210704052606</c:v>
                </c:pt>
                <c:pt idx="26">
                  <c:v>0.676382110710144</c:v>
                </c:pt>
              </c:numCache>
            </c:numRef>
          </c:val>
          <c:smooth val="0"/>
        </c:ser>
        <c:ser>
          <c:idx val="2"/>
          <c:order val="2"/>
          <c:tx>
            <c:strRef>
              <c:f>'\Users\Dciuriak\Documents\Dan''s Contracts\Industry Canada - Mfg\Stats Analysis\[New charts May 2013.xlsx]Fig 9'!$A$10</c:f>
              <c:strCache>
                <c:ptCount val="1"/>
                <c:pt idx="0">
                  <c:v>USA</c:v>
                </c:pt>
              </c:strCache>
            </c:strRef>
          </c:tx>
          <c:marker>
            <c:symbol val="none"/>
          </c:marker>
          <c:cat>
            <c:strRef>
              <c:f>'\Users\Dciuriak\Documents\Dan''s Contracts\Industry Canada - Mfg\Stats Analysis\[New charts May 2013.xlsx]Fig 9'!$B$1:$AB$1</c:f>
              <c:strCache>
                <c:ptCount val="2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strCache>
            </c:strRef>
          </c:cat>
          <c:val>
            <c:numRef>
              <c:f>'\Users\Dciuriak\Documents\Dan''s Contracts\Industry Canada - Mfg\Stats Analysis\[New charts May 2013.xlsx]Fig 9'!$B$10:$AB$10</c:f>
              <c:numCache>
                <c:formatCode>0.0%</c:formatCode>
                <c:ptCount val="27"/>
                <c:pt idx="0">
                  <c:v>0.532586936207918</c:v>
                </c:pt>
                <c:pt idx="1">
                  <c:v>0.549035654939351</c:v>
                </c:pt>
                <c:pt idx="2">
                  <c:v>0.564586543196779</c:v>
                </c:pt>
                <c:pt idx="3">
                  <c:v>0.572073713640989</c:v>
                </c:pt>
                <c:pt idx="4">
                  <c:v>0.581646823317333</c:v>
                </c:pt>
                <c:pt idx="5">
                  <c:v>0.576112715716335</c:v>
                </c:pt>
                <c:pt idx="6">
                  <c:v>0.566224110331844</c:v>
                </c:pt>
                <c:pt idx="7">
                  <c:v>0.583276820204929</c:v>
                </c:pt>
                <c:pt idx="8">
                  <c:v>0.578430042378002</c:v>
                </c:pt>
                <c:pt idx="9">
                  <c:v>0.581536151010435</c:v>
                </c:pt>
                <c:pt idx="10">
                  <c:v>0.579406117278965</c:v>
                </c:pt>
                <c:pt idx="11">
                  <c:v>0.586074297276701</c:v>
                </c:pt>
                <c:pt idx="12">
                  <c:v>0.583156963114896</c:v>
                </c:pt>
                <c:pt idx="13">
                  <c:v>0.584669019517191</c:v>
                </c:pt>
                <c:pt idx="14">
                  <c:v>0.597280878694728</c:v>
                </c:pt>
                <c:pt idx="15">
                  <c:v>0.593072967007892</c:v>
                </c:pt>
                <c:pt idx="16">
                  <c:v>0.594709032666569</c:v>
                </c:pt>
                <c:pt idx="17">
                  <c:v>0.596281447697514</c:v>
                </c:pt>
                <c:pt idx="18">
                  <c:v>0.585947964957455</c:v>
                </c:pt>
                <c:pt idx="19">
                  <c:v>0.568668014638304</c:v>
                </c:pt>
                <c:pt idx="20">
                  <c:v>0.579765997925962</c:v>
                </c:pt>
                <c:pt idx="21">
                  <c:v>0.56780946286778</c:v>
                </c:pt>
                <c:pt idx="22">
                  <c:v>0.583390475520017</c:v>
                </c:pt>
                <c:pt idx="23">
                  <c:v>0.578059389170774</c:v>
                </c:pt>
                <c:pt idx="24">
                  <c:v>0.567707386960333</c:v>
                </c:pt>
                <c:pt idx="25">
                  <c:v>0.553837804887979</c:v>
                </c:pt>
                <c:pt idx="26">
                  <c:v>0.578131266173028</c:v>
                </c:pt>
              </c:numCache>
            </c:numRef>
          </c:val>
          <c:smooth val="0"/>
        </c:ser>
        <c:ser>
          <c:idx val="3"/>
          <c:order val="3"/>
          <c:tx>
            <c:strRef>
              <c:f>'\Users\Dciuriak\Documents\Dan''s Contracts\Industry Canada - Mfg\Stats Analysis\[New charts May 2013.xlsx]Fig 9'!$A$11</c:f>
              <c:strCache>
                <c:ptCount val="1"/>
                <c:pt idx="0">
                  <c:v>Finland</c:v>
                </c:pt>
              </c:strCache>
            </c:strRef>
          </c:tx>
          <c:marker>
            <c:symbol val="none"/>
          </c:marker>
          <c:cat>
            <c:strRef>
              <c:f>'\Users\Dciuriak\Documents\Dan''s Contracts\Industry Canada - Mfg\Stats Analysis\[New charts May 2013.xlsx]Fig 9'!$B$1:$AB$1</c:f>
              <c:strCache>
                <c:ptCount val="2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strCache>
            </c:strRef>
          </c:cat>
          <c:val>
            <c:numRef>
              <c:f>'\Users\Dciuriak\Documents\Dan''s Contracts\Industry Canada - Mfg\Stats Analysis\[New charts May 2013.xlsx]Fig 9'!$B$11:$AB$11</c:f>
              <c:numCache>
                <c:formatCode>0.0%</c:formatCode>
                <c:ptCount val="27"/>
                <c:pt idx="0">
                  <c:v>0.350787257414866</c:v>
                </c:pt>
                <c:pt idx="1">
                  <c:v>0.372779081461616</c:v>
                </c:pt>
                <c:pt idx="2">
                  <c:v>0.393653075896067</c:v>
                </c:pt>
                <c:pt idx="3">
                  <c:v>0.385557945935834</c:v>
                </c:pt>
                <c:pt idx="4">
                  <c:v>0.383809603620213</c:v>
                </c:pt>
                <c:pt idx="5">
                  <c:v>0.402059405940594</c:v>
                </c:pt>
                <c:pt idx="6">
                  <c:v>0.399907607021866</c:v>
                </c:pt>
                <c:pt idx="7">
                  <c:v>0.41790313549832</c:v>
                </c:pt>
                <c:pt idx="8">
                  <c:v>0.409309385277005</c:v>
                </c:pt>
                <c:pt idx="9">
                  <c:v>0.411484898848072</c:v>
                </c:pt>
                <c:pt idx="10">
                  <c:v>0.43439454235361</c:v>
                </c:pt>
                <c:pt idx="11">
                  <c:v>0.412362000817773</c:v>
                </c:pt>
                <c:pt idx="12">
                  <c:v>0.433118050469405</c:v>
                </c:pt>
                <c:pt idx="13">
                  <c:v>0.428511125851776</c:v>
                </c:pt>
                <c:pt idx="14">
                  <c:v>0.439779542875669</c:v>
                </c:pt>
                <c:pt idx="15">
                  <c:v>0.442637589885792</c:v>
                </c:pt>
                <c:pt idx="16">
                  <c:v>0.476744738467386</c:v>
                </c:pt>
                <c:pt idx="17">
                  <c:v>0.491983967935872</c:v>
                </c:pt>
                <c:pt idx="18">
                  <c:v>0.505933529209753</c:v>
                </c:pt>
                <c:pt idx="19">
                  <c:v>0.525782722803386</c:v>
                </c:pt>
                <c:pt idx="20">
                  <c:v>0.52156643907563</c:v>
                </c:pt>
                <c:pt idx="21">
                  <c:v>0.510825375815449</c:v>
                </c:pt>
                <c:pt idx="22">
                  <c:v>0.528210980093825</c:v>
                </c:pt>
                <c:pt idx="23">
                  <c:v>0.537472399012859</c:v>
                </c:pt>
                <c:pt idx="24">
                  <c:v>0.534730615100821</c:v>
                </c:pt>
                <c:pt idx="25">
                  <c:v>0.551699340274521</c:v>
                </c:pt>
                <c:pt idx="26">
                  <c:v>0.548518454340669</c:v>
                </c:pt>
              </c:numCache>
            </c:numRef>
          </c:val>
          <c:smooth val="0"/>
        </c:ser>
        <c:ser>
          <c:idx val="4"/>
          <c:order val="4"/>
          <c:tx>
            <c:strRef>
              <c:f>'\Users\Dciuriak\Documents\Dan''s Contracts\Industry Canada - Mfg\Stats Analysis\[New charts May 2013.xlsx]Fig 9'!$A$12</c:f>
              <c:strCache>
                <c:ptCount val="1"/>
                <c:pt idx="0">
                  <c:v>Canada</c:v>
                </c:pt>
              </c:strCache>
            </c:strRef>
          </c:tx>
          <c:marker>
            <c:symbol val="none"/>
          </c:marker>
          <c:cat>
            <c:strRef>
              <c:f>'\Users\Dciuriak\Documents\Dan''s Contracts\Industry Canada - Mfg\Stats Analysis\[New charts May 2013.xlsx]Fig 9'!$B$1:$AB$1</c:f>
              <c:strCache>
                <c:ptCount val="2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strCache>
            </c:strRef>
          </c:cat>
          <c:val>
            <c:numRef>
              <c:f>'\Users\Dciuriak\Documents\Dan''s Contracts\Industry Canada - Mfg\Stats Analysis\[New charts May 2013.xlsx]Fig 9'!$B$12:$AB$12</c:f>
              <c:numCache>
                <c:formatCode>0.0%</c:formatCode>
                <c:ptCount val="27"/>
                <c:pt idx="0">
                  <c:v>0.42563436671536</c:v>
                </c:pt>
                <c:pt idx="1">
                  <c:v>0.443490983215795</c:v>
                </c:pt>
                <c:pt idx="2">
                  <c:v>0.452300688121221</c:v>
                </c:pt>
                <c:pt idx="3">
                  <c:v>0.453390871675164</c:v>
                </c:pt>
                <c:pt idx="4">
                  <c:v>0.47478914074855</c:v>
                </c:pt>
                <c:pt idx="5">
                  <c:v>0.478688564506507</c:v>
                </c:pt>
                <c:pt idx="6">
                  <c:v>0.469799347136302</c:v>
                </c:pt>
                <c:pt idx="7">
                  <c:v>0.461254381572359</c:v>
                </c:pt>
                <c:pt idx="8">
                  <c:v>0.48686676550393</c:v>
                </c:pt>
                <c:pt idx="9">
                  <c:v>0.507310152889724</c:v>
                </c:pt>
                <c:pt idx="10">
                  <c:v>0.504380019258996</c:v>
                </c:pt>
                <c:pt idx="11">
                  <c:v>0.495585010962727</c:v>
                </c:pt>
                <c:pt idx="12">
                  <c:v>0.510604650231711</c:v>
                </c:pt>
                <c:pt idx="13">
                  <c:v>0.521670121188355</c:v>
                </c:pt>
                <c:pt idx="14">
                  <c:v>0.524830054251912</c:v>
                </c:pt>
                <c:pt idx="15">
                  <c:v>0.530248154626679</c:v>
                </c:pt>
                <c:pt idx="16">
                  <c:v>0.530049466210056</c:v>
                </c:pt>
                <c:pt idx="17">
                  <c:v>0.504575965018697</c:v>
                </c:pt>
                <c:pt idx="18">
                  <c:v>0.492252606629096</c:v>
                </c:pt>
                <c:pt idx="19">
                  <c:v>0.512659707073855</c:v>
                </c:pt>
                <c:pt idx="20">
                  <c:v>0.495783575467153</c:v>
                </c:pt>
                <c:pt idx="21">
                  <c:v>0.474466699576721</c:v>
                </c:pt>
                <c:pt idx="22">
                  <c:v>0.485455380502934</c:v>
                </c:pt>
                <c:pt idx="23">
                  <c:v>0.481797278175462</c:v>
                </c:pt>
                <c:pt idx="24">
                  <c:v>0.452142452683641</c:v>
                </c:pt>
                <c:pt idx="25">
                  <c:v>0.444174952699167</c:v>
                </c:pt>
                <c:pt idx="26">
                  <c:v>0.43961001237655</c:v>
                </c:pt>
              </c:numCache>
            </c:numRef>
          </c:val>
          <c:smooth val="0"/>
        </c:ser>
        <c:dLbls>
          <c:showLegendKey val="0"/>
          <c:showVal val="0"/>
          <c:showCatName val="0"/>
          <c:showSerName val="0"/>
          <c:showPercent val="0"/>
          <c:showBubbleSize val="0"/>
        </c:dLbls>
        <c:marker val="1"/>
        <c:smooth val="0"/>
        <c:axId val="-2115279352"/>
        <c:axId val="-2115277080"/>
      </c:lineChart>
      <c:catAx>
        <c:axId val="-2115279352"/>
        <c:scaling>
          <c:orientation val="minMax"/>
        </c:scaling>
        <c:delete val="0"/>
        <c:axPos val="b"/>
        <c:numFmt formatCode="General" sourceLinked="0"/>
        <c:majorTickMark val="none"/>
        <c:minorTickMark val="none"/>
        <c:tickLblPos val="nextTo"/>
        <c:txPr>
          <a:bodyPr/>
          <a:lstStyle/>
          <a:p>
            <a:pPr>
              <a:defRPr sz="1000">
                <a:latin typeface="Times New Roman" pitchFamily="18" charset="0"/>
                <a:cs typeface="Times New Roman" pitchFamily="18" charset="0"/>
              </a:defRPr>
            </a:pPr>
            <a:endParaRPr lang="en-US"/>
          </a:p>
        </c:txPr>
        <c:crossAx val="-2115277080"/>
        <c:crosses val="autoZero"/>
        <c:auto val="1"/>
        <c:lblAlgn val="ctr"/>
        <c:lblOffset val="100"/>
        <c:noMultiLvlLbl val="0"/>
      </c:catAx>
      <c:valAx>
        <c:axId val="-2115277080"/>
        <c:scaling>
          <c:orientation val="minMax"/>
          <c:min val="0.3"/>
        </c:scaling>
        <c:delete val="0"/>
        <c:axPos val="l"/>
        <c:majorGridlines/>
        <c:title>
          <c:tx>
            <c:rich>
              <a:bodyPr/>
              <a:lstStyle/>
              <a:p>
                <a:pPr>
                  <a:defRPr b="1"/>
                </a:pPr>
                <a:r>
                  <a:rPr lang="en-US" b="1"/>
                  <a:t>Share of Total Mfg Value-Added</a:t>
                </a:r>
              </a:p>
            </c:rich>
          </c:tx>
          <c:layout/>
          <c:overlay val="0"/>
        </c:title>
        <c:numFmt formatCode="0%" sourceLinked="0"/>
        <c:majorTickMark val="none"/>
        <c:minorTickMark val="none"/>
        <c:tickLblPos val="nextTo"/>
        <c:crossAx val="-2115279352"/>
        <c:crosses val="autoZero"/>
        <c:crossBetween val="between"/>
      </c:valAx>
    </c:plotArea>
    <c:legend>
      <c:legendPos val="t"/>
      <c:layout>
        <c:manualLayout>
          <c:xMode val="edge"/>
          <c:yMode val="edge"/>
          <c:x val="0.25257417551067"/>
          <c:y val="0.194352403789363"/>
          <c:w val="0.470696964509871"/>
          <c:h val="0.0668922984148784"/>
        </c:manualLayout>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14274743123477"/>
          <c:y val="0.0154113777177512"/>
          <c:w val="0.892855186579938"/>
          <c:h val="0.943319012058744"/>
        </c:manualLayout>
      </c:layout>
      <c:lineChart>
        <c:grouping val="standard"/>
        <c:varyColors val="0"/>
        <c:ser>
          <c:idx val="0"/>
          <c:order val="0"/>
          <c:tx>
            <c:strRef>
              <c:f>Analysis!$F$43</c:f>
              <c:strCache>
                <c:ptCount val="1"/>
                <c:pt idx="0">
                  <c:v>Canada</c:v>
                </c:pt>
              </c:strCache>
            </c:strRef>
          </c:tx>
          <c:marker>
            <c:symbol val="none"/>
          </c:marker>
          <c:cat>
            <c:numRef>
              <c:f>Analysis!$A$44:$A$75</c:f>
              <c:numCache>
                <c:formatCode>General</c:formatCode>
                <c:ptCount val="32"/>
                <c:pt idx="0">
                  <c:v>1977.0</c:v>
                </c:pt>
                <c:pt idx="1">
                  <c:v>1978.0</c:v>
                </c:pt>
                <c:pt idx="2">
                  <c:v>1979.0</c:v>
                </c:pt>
                <c:pt idx="3">
                  <c:v>1980.0</c:v>
                </c:pt>
                <c:pt idx="4">
                  <c:v>1981.0</c:v>
                </c:pt>
                <c:pt idx="5">
                  <c:v>1982.0</c:v>
                </c:pt>
                <c:pt idx="6">
                  <c:v>1983.0</c:v>
                </c:pt>
                <c:pt idx="7">
                  <c:v>1984.0</c:v>
                </c:pt>
                <c:pt idx="8">
                  <c:v>1985.0</c:v>
                </c:pt>
                <c:pt idx="9">
                  <c:v>1986.0</c:v>
                </c:pt>
                <c:pt idx="10">
                  <c:v>1987.0</c:v>
                </c:pt>
                <c:pt idx="11">
                  <c:v>1988.0</c:v>
                </c:pt>
                <c:pt idx="12">
                  <c:v>1989.0</c:v>
                </c:pt>
                <c:pt idx="13">
                  <c:v>1990.0</c:v>
                </c:pt>
                <c:pt idx="14">
                  <c:v>1991.0</c:v>
                </c:pt>
                <c:pt idx="15">
                  <c:v>1992.0</c:v>
                </c:pt>
                <c:pt idx="16">
                  <c:v>1993.0</c:v>
                </c:pt>
                <c:pt idx="17">
                  <c:v>1994.0</c:v>
                </c:pt>
                <c:pt idx="18">
                  <c:v>1995.0</c:v>
                </c:pt>
                <c:pt idx="19">
                  <c:v>1996.0</c:v>
                </c:pt>
                <c:pt idx="20">
                  <c:v>1997.0</c:v>
                </c:pt>
                <c:pt idx="21">
                  <c:v>1998.0</c:v>
                </c:pt>
                <c:pt idx="22">
                  <c:v>1999.0</c:v>
                </c:pt>
                <c:pt idx="23">
                  <c:v>2000.0</c:v>
                </c:pt>
                <c:pt idx="24">
                  <c:v>2001.0</c:v>
                </c:pt>
                <c:pt idx="25">
                  <c:v>2002.0</c:v>
                </c:pt>
                <c:pt idx="26">
                  <c:v>2003.0</c:v>
                </c:pt>
                <c:pt idx="27">
                  <c:v>2004.0</c:v>
                </c:pt>
                <c:pt idx="28">
                  <c:v>2005.0</c:v>
                </c:pt>
                <c:pt idx="29">
                  <c:v>2006.0</c:v>
                </c:pt>
                <c:pt idx="30">
                  <c:v>2007.0</c:v>
                </c:pt>
                <c:pt idx="31">
                  <c:v>2008.0</c:v>
                </c:pt>
              </c:numCache>
            </c:numRef>
          </c:cat>
          <c:val>
            <c:numRef>
              <c:f>Analysis!$F$44:$F$75</c:f>
              <c:numCache>
                <c:formatCode>0.00</c:formatCode>
                <c:ptCount val="32"/>
                <c:pt idx="0">
                  <c:v>1.0</c:v>
                </c:pt>
                <c:pt idx="1">
                  <c:v>1.025499930913572</c:v>
                </c:pt>
                <c:pt idx="2">
                  <c:v>1.028460638290103</c:v>
                </c:pt>
                <c:pt idx="3">
                  <c:v>0.964682060318618</c:v>
                </c:pt>
                <c:pt idx="4">
                  <c:v>0.956372246561595</c:v>
                </c:pt>
                <c:pt idx="5">
                  <c:v>0.875680321402643</c:v>
                </c:pt>
                <c:pt idx="6">
                  <c:v>0.898078638756653</c:v>
                </c:pt>
                <c:pt idx="7">
                  <c:v>0.963130477704615</c:v>
                </c:pt>
                <c:pt idx="8">
                  <c:v>0.962267984694315</c:v>
                </c:pt>
                <c:pt idx="9">
                  <c:v>0.947489930397967</c:v>
                </c:pt>
                <c:pt idx="10">
                  <c:v>0.953692532845125</c:v>
                </c:pt>
                <c:pt idx="11">
                  <c:v>0.972991036605072</c:v>
                </c:pt>
                <c:pt idx="12">
                  <c:v>0.965302109957079</c:v>
                </c:pt>
                <c:pt idx="13">
                  <c:v>0.924476062726624</c:v>
                </c:pt>
                <c:pt idx="14">
                  <c:v>0.869524053146205</c:v>
                </c:pt>
                <c:pt idx="15">
                  <c:v>0.872789054984128</c:v>
                </c:pt>
                <c:pt idx="16">
                  <c:v>0.895424089934075</c:v>
                </c:pt>
                <c:pt idx="17">
                  <c:v>0.919664767651754</c:v>
                </c:pt>
                <c:pt idx="18">
                  <c:v>0.940028684546433</c:v>
                </c:pt>
                <c:pt idx="19">
                  <c:v>0.936807203460965</c:v>
                </c:pt>
                <c:pt idx="20">
                  <c:v>0.976161900719957</c:v>
                </c:pt>
                <c:pt idx="21">
                  <c:v>0.988938181924529</c:v>
                </c:pt>
                <c:pt idx="22">
                  <c:v>1.014076080398715</c:v>
                </c:pt>
                <c:pt idx="23">
                  <c:v>1.054261916073995</c:v>
                </c:pt>
                <c:pt idx="24">
                  <c:v>1.002443404966448</c:v>
                </c:pt>
                <c:pt idx="25">
                  <c:v>0.985575318376401</c:v>
                </c:pt>
                <c:pt idx="26">
                  <c:v>0.958584093359232</c:v>
                </c:pt>
                <c:pt idx="27">
                  <c:v>0.95084097458105</c:v>
                </c:pt>
                <c:pt idx="28">
                  <c:v>0.938530418259345</c:v>
                </c:pt>
                <c:pt idx="29">
                  <c:v>0.901299573464689</c:v>
                </c:pt>
                <c:pt idx="30">
                  <c:v>0.871071025226415</c:v>
                </c:pt>
                <c:pt idx="31">
                  <c:v>0.821555265566426</c:v>
                </c:pt>
              </c:numCache>
            </c:numRef>
          </c:val>
          <c:smooth val="0"/>
        </c:ser>
        <c:ser>
          <c:idx val="1"/>
          <c:order val="1"/>
          <c:tx>
            <c:strRef>
              <c:f>Analysis!$G$43</c:f>
              <c:strCache>
                <c:ptCount val="1"/>
                <c:pt idx="0">
                  <c:v>USA</c:v>
                </c:pt>
              </c:strCache>
            </c:strRef>
          </c:tx>
          <c:marker>
            <c:symbol val="none"/>
          </c:marker>
          <c:cat>
            <c:numRef>
              <c:f>Analysis!$A$44:$A$75</c:f>
              <c:numCache>
                <c:formatCode>General</c:formatCode>
                <c:ptCount val="32"/>
                <c:pt idx="0">
                  <c:v>1977.0</c:v>
                </c:pt>
                <c:pt idx="1">
                  <c:v>1978.0</c:v>
                </c:pt>
                <c:pt idx="2">
                  <c:v>1979.0</c:v>
                </c:pt>
                <c:pt idx="3">
                  <c:v>1980.0</c:v>
                </c:pt>
                <c:pt idx="4">
                  <c:v>1981.0</c:v>
                </c:pt>
                <c:pt idx="5">
                  <c:v>1982.0</c:v>
                </c:pt>
                <c:pt idx="6">
                  <c:v>1983.0</c:v>
                </c:pt>
                <c:pt idx="7">
                  <c:v>1984.0</c:v>
                </c:pt>
                <c:pt idx="8">
                  <c:v>1985.0</c:v>
                </c:pt>
                <c:pt idx="9">
                  <c:v>1986.0</c:v>
                </c:pt>
                <c:pt idx="10">
                  <c:v>1987.0</c:v>
                </c:pt>
                <c:pt idx="11">
                  <c:v>1988.0</c:v>
                </c:pt>
                <c:pt idx="12">
                  <c:v>1989.0</c:v>
                </c:pt>
                <c:pt idx="13">
                  <c:v>1990.0</c:v>
                </c:pt>
                <c:pt idx="14">
                  <c:v>1991.0</c:v>
                </c:pt>
                <c:pt idx="15">
                  <c:v>1992.0</c:v>
                </c:pt>
                <c:pt idx="16">
                  <c:v>1993.0</c:v>
                </c:pt>
                <c:pt idx="17">
                  <c:v>1994.0</c:v>
                </c:pt>
                <c:pt idx="18">
                  <c:v>1995.0</c:v>
                </c:pt>
                <c:pt idx="19">
                  <c:v>1996.0</c:v>
                </c:pt>
                <c:pt idx="20">
                  <c:v>1997.0</c:v>
                </c:pt>
                <c:pt idx="21">
                  <c:v>1998.0</c:v>
                </c:pt>
                <c:pt idx="22">
                  <c:v>1999.0</c:v>
                </c:pt>
                <c:pt idx="23">
                  <c:v>2000.0</c:v>
                </c:pt>
                <c:pt idx="24">
                  <c:v>2001.0</c:v>
                </c:pt>
                <c:pt idx="25">
                  <c:v>2002.0</c:v>
                </c:pt>
                <c:pt idx="26">
                  <c:v>2003.0</c:v>
                </c:pt>
                <c:pt idx="27">
                  <c:v>2004.0</c:v>
                </c:pt>
                <c:pt idx="28">
                  <c:v>2005.0</c:v>
                </c:pt>
                <c:pt idx="29">
                  <c:v>2006.0</c:v>
                </c:pt>
                <c:pt idx="30">
                  <c:v>2007.0</c:v>
                </c:pt>
                <c:pt idx="31">
                  <c:v>2008.0</c:v>
                </c:pt>
              </c:numCache>
            </c:numRef>
          </c:cat>
          <c:val>
            <c:numRef>
              <c:f>Analysis!$G$44:$G$75</c:f>
              <c:numCache>
                <c:formatCode>0.00</c:formatCode>
                <c:ptCount val="32"/>
                <c:pt idx="0">
                  <c:v>1.0</c:v>
                </c:pt>
                <c:pt idx="1">
                  <c:v>0.995968761527682</c:v>
                </c:pt>
                <c:pt idx="2">
                  <c:v>1.001049030308755</c:v>
                </c:pt>
                <c:pt idx="3">
                  <c:v>0.951653857277846</c:v>
                </c:pt>
                <c:pt idx="4">
                  <c:v>0.97216537817487</c:v>
                </c:pt>
                <c:pt idx="5">
                  <c:v>0.921336278105095</c:v>
                </c:pt>
                <c:pt idx="6">
                  <c:v>0.950354495749796</c:v>
                </c:pt>
                <c:pt idx="7">
                  <c:v>0.969497447110907</c:v>
                </c:pt>
                <c:pt idx="8">
                  <c:v>0.961166338566142</c:v>
                </c:pt>
                <c:pt idx="9">
                  <c:v>0.929002915861706</c:v>
                </c:pt>
                <c:pt idx="10">
                  <c:v>0.964733720200683</c:v>
                </c:pt>
                <c:pt idx="11">
                  <c:v>0.989872795261133</c:v>
                </c:pt>
                <c:pt idx="12">
                  <c:v>0.970017976596171</c:v>
                </c:pt>
                <c:pt idx="13">
                  <c:v>0.940177789057624</c:v>
                </c:pt>
                <c:pt idx="14">
                  <c:v>0.927331131134108</c:v>
                </c:pt>
                <c:pt idx="15">
                  <c:v>0.929108291647734</c:v>
                </c:pt>
                <c:pt idx="16">
                  <c:v>0.939008538752005</c:v>
                </c:pt>
                <c:pt idx="17">
                  <c:v>0.963827453307171</c:v>
                </c:pt>
                <c:pt idx="18">
                  <c:v>0.978289702116688</c:v>
                </c:pt>
                <c:pt idx="19">
                  <c:v>0.977438665856234</c:v>
                </c:pt>
                <c:pt idx="20">
                  <c:v>0.995625856436429</c:v>
                </c:pt>
                <c:pt idx="21">
                  <c:v>1.006247135295826</c:v>
                </c:pt>
                <c:pt idx="22">
                  <c:v>1.027137789927216</c:v>
                </c:pt>
                <c:pt idx="23">
                  <c:v>1.023624571133434</c:v>
                </c:pt>
                <c:pt idx="24">
                  <c:v>0.966602965098133</c:v>
                </c:pt>
                <c:pt idx="25">
                  <c:v>0.984672253136231</c:v>
                </c:pt>
                <c:pt idx="26">
                  <c:v>0.990756653513596</c:v>
                </c:pt>
                <c:pt idx="27">
                  <c:v>1.038281214786549</c:v>
                </c:pt>
                <c:pt idx="28">
                  <c:v>1.044063535694835</c:v>
                </c:pt>
                <c:pt idx="29">
                  <c:v>1.045522175043848</c:v>
                </c:pt>
                <c:pt idx="30">
                  <c:v>1.066894679129281</c:v>
                </c:pt>
                <c:pt idx="31">
                  <c:v>1.021546021786688</c:v>
                </c:pt>
              </c:numCache>
            </c:numRef>
          </c:val>
          <c:smooth val="0"/>
        </c:ser>
        <c:dLbls>
          <c:showLegendKey val="0"/>
          <c:showVal val="0"/>
          <c:showCatName val="0"/>
          <c:showSerName val="0"/>
          <c:showPercent val="0"/>
          <c:showBubbleSize val="0"/>
        </c:dLbls>
        <c:marker val="1"/>
        <c:smooth val="0"/>
        <c:axId val="2078378248"/>
        <c:axId val="2078375160"/>
      </c:lineChart>
      <c:catAx>
        <c:axId val="2078378248"/>
        <c:scaling>
          <c:orientation val="minMax"/>
        </c:scaling>
        <c:delete val="0"/>
        <c:axPos val="b"/>
        <c:numFmt formatCode="General" sourceLinked="1"/>
        <c:majorTickMark val="none"/>
        <c:minorTickMark val="none"/>
        <c:tickLblPos val="nextTo"/>
        <c:txPr>
          <a:bodyPr/>
          <a:lstStyle/>
          <a:p>
            <a:pPr>
              <a:defRPr sz="1000"/>
            </a:pPr>
            <a:endParaRPr lang="en-US"/>
          </a:p>
        </c:txPr>
        <c:crossAx val="2078375160"/>
        <c:crosses val="autoZero"/>
        <c:auto val="1"/>
        <c:lblAlgn val="ctr"/>
        <c:lblOffset val="100"/>
        <c:noMultiLvlLbl val="0"/>
      </c:catAx>
      <c:valAx>
        <c:axId val="2078375160"/>
        <c:scaling>
          <c:orientation val="minMax"/>
          <c:min val="0.8"/>
        </c:scaling>
        <c:delete val="0"/>
        <c:axPos val="l"/>
        <c:majorGridlines/>
        <c:title>
          <c:tx>
            <c:rich>
              <a:bodyPr/>
              <a:lstStyle/>
              <a:p>
                <a:pPr>
                  <a:defRPr/>
                </a:pPr>
                <a:r>
                  <a:rPr lang="en-US"/>
                  <a:t>Index, 1977=1.00</a:t>
                </a:r>
              </a:p>
            </c:rich>
          </c:tx>
          <c:layout/>
          <c:overlay val="0"/>
        </c:title>
        <c:numFmt formatCode="0.00" sourceLinked="1"/>
        <c:majorTickMark val="none"/>
        <c:minorTickMark val="none"/>
        <c:tickLblPos val="nextTo"/>
        <c:crossAx val="2078378248"/>
        <c:crosses val="autoZero"/>
        <c:crossBetween val="between"/>
      </c:valAx>
      <c:spPr>
        <a:noFill/>
        <a:ln w="25400">
          <a:noFill/>
        </a:ln>
      </c:spPr>
    </c:plotArea>
    <c:legend>
      <c:legendPos val="r"/>
      <c:layout>
        <c:manualLayout>
          <c:xMode val="edge"/>
          <c:yMode val="edge"/>
          <c:x val="0.551590399026209"/>
          <c:y val="0.755429939021055"/>
          <c:w val="0.277153562326448"/>
          <c:h val="0.219970041398761"/>
        </c:manualLayout>
      </c:layout>
      <c:overlay val="1"/>
      <c:txPr>
        <a:bodyPr/>
        <a:lstStyle/>
        <a:p>
          <a:pPr>
            <a:defRPr sz="2800"/>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0.53865</cdr:x>
      <cdr:y>0.55511</cdr:y>
    </cdr:from>
    <cdr:to>
      <cdr:x>0.92271</cdr:x>
      <cdr:y>0.77755</cdr:y>
    </cdr:to>
    <cdr:sp macro="" textlink="">
      <cdr:nvSpPr>
        <cdr:cNvPr id="2" name="Ellipse 12"/>
        <cdr:cNvSpPr/>
      </cdr:nvSpPr>
      <cdr:spPr bwMode="auto">
        <a:xfrm xmlns:a="http://schemas.openxmlformats.org/drawingml/2006/main">
          <a:off x="5664200" y="2611121"/>
          <a:ext cx="4038600" cy="1046290"/>
        </a:xfrm>
        <a:prstGeom xmlns:a="http://schemas.openxmlformats.org/drawingml/2006/main" prst="ellipse">
          <a:avLst/>
        </a:prstGeom>
        <a:noFill xmlns:a="http://schemas.openxmlformats.org/drawingml/2006/main"/>
        <a:ln xmlns:a="http://schemas.openxmlformats.org/drawingml/2006/main" w="31750" cap="flat" cmpd="sng" algn="ctr">
          <a:solidFill>
            <a:srgbClr val="FF0000"/>
          </a:solidFill>
          <a:prstDash val="solid"/>
          <a:round/>
          <a:headEnd type="none" w="med" len="med"/>
          <a:tailEnd type="none" w="med" len="med"/>
        </a:ln>
        <a:effectLst xmlns:a="http://schemas.openxmlformats.org/drawingml/2006/main"/>
      </cdr:spPr>
      <cdr:txBody>
        <a:bodyPr xmlns:a="http://schemas.openxmlformats.org/drawingml/2006/main"/>
        <a:lstStyle xmlns:a="http://schemas.openxmlformats.org/drawingml/2006/main"/>
        <a:p xmlns:a="http://schemas.openxmlformats.org/drawingml/2006/main">
          <a:endParaRPr lang="en-CA"/>
        </a:p>
      </cdr:txBody>
    </cdr:sp>
  </cdr:relSizeAnchor>
</c:userShapes>
</file>

<file path=ppt/drawings/drawing2.xml><?xml version="1.0" encoding="utf-8"?>
<c:userShapes xmlns:c="http://schemas.openxmlformats.org/drawingml/2006/chart">
  <cdr:relSizeAnchor xmlns:cdr="http://schemas.openxmlformats.org/drawingml/2006/chartDrawing">
    <cdr:from>
      <cdr:x>0.74744</cdr:x>
      <cdr:y>0.08841</cdr:y>
    </cdr:from>
    <cdr:to>
      <cdr:x>0.95022</cdr:x>
      <cdr:y>0.74582</cdr:y>
    </cdr:to>
    <cdr:sp macro="" textlink="">
      <cdr:nvSpPr>
        <cdr:cNvPr id="2" name="Ellipse 12"/>
        <cdr:cNvSpPr/>
      </cdr:nvSpPr>
      <cdr:spPr bwMode="auto">
        <a:xfrm xmlns:a="http://schemas.openxmlformats.org/drawingml/2006/main">
          <a:off x="8467348" y="444581"/>
          <a:ext cx="2297172" cy="3306037"/>
        </a:xfrm>
        <a:prstGeom xmlns:a="http://schemas.openxmlformats.org/drawingml/2006/main" prst="ellipse">
          <a:avLst/>
        </a:prstGeom>
        <a:noFill xmlns:a="http://schemas.openxmlformats.org/drawingml/2006/main"/>
        <a:ln xmlns:a="http://schemas.openxmlformats.org/drawingml/2006/main" w="31750" cap="flat" cmpd="sng" algn="ctr">
          <a:solidFill>
            <a:srgbClr val="FF0000"/>
          </a:solidFill>
          <a:prstDash val="solid"/>
          <a:round/>
          <a:headEnd type="none" w="med" len="med"/>
          <a:tailEnd type="none" w="med" len="med"/>
        </a:ln>
        <a:effectLst xmlns:a="http://schemas.openxmlformats.org/drawingml/2006/main"/>
      </cdr:spPr>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D7D4A8-51FD-4DA4-91BA-ADCE1DCE0771}" type="datetimeFigureOut">
              <a:rPr lang="en-US" smtClean="0"/>
              <a:t>2013-12-06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C7AE01-3CD7-40E5-8EA8-24A624F96261}" type="slidenum">
              <a:rPr lang="en-US" smtClean="0"/>
              <a:t>‹#›</a:t>
            </a:fld>
            <a:endParaRPr lang="en-US"/>
          </a:p>
        </p:txBody>
      </p:sp>
    </p:spTree>
    <p:extLst>
      <p:ext uri="{BB962C8B-B14F-4D97-AF65-F5344CB8AC3E}">
        <p14:creationId xmlns:p14="http://schemas.microsoft.com/office/powerpoint/2010/main" val="2904017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C7AE01-3CD7-40E5-8EA8-24A624F96261}" type="slidenum">
              <a:rPr lang="en-US" smtClean="0"/>
              <a:t>1</a:t>
            </a:fld>
            <a:endParaRPr lang="en-US"/>
          </a:p>
        </p:txBody>
      </p:sp>
    </p:spTree>
    <p:extLst>
      <p:ext uri="{BB962C8B-B14F-4D97-AF65-F5344CB8AC3E}">
        <p14:creationId xmlns:p14="http://schemas.microsoft.com/office/powerpoint/2010/main" val="194139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Keynesian</a:t>
            </a:r>
            <a:r>
              <a:rPr lang="en-US" baseline="0" dirty="0" smtClean="0"/>
              <a:t> era main policy tool was fiscal – overuse resulted in deficits; meanwhile breakdown of Phillips Curve rendered the existing policy framework unable to cope with stagflation. Distortions included bloated public sectors and inadequate incentives.</a:t>
            </a:r>
          </a:p>
          <a:p>
            <a:r>
              <a:rPr lang="en-US" dirty="0" smtClean="0"/>
              <a:t>Main policy tool of supply side era was monetary and by</a:t>
            </a:r>
            <a:r>
              <a:rPr lang="en-US" baseline="0" dirty="0" smtClean="0"/>
              <a:t> overuse has run out of room (liquidity trap, QE); distortions include undersupply of public goods by wealthy nations (</a:t>
            </a:r>
            <a:r>
              <a:rPr lang="en-US" baseline="0" dirty="0" err="1" smtClean="0"/>
              <a:t>e,g</a:t>
            </a:r>
            <a:r>
              <a:rPr lang="en-US" baseline="0" dirty="0" smtClean="0"/>
              <a:t>,, collapsing infrastructure, declining access to key public goods such as health), </a:t>
            </a:r>
            <a:r>
              <a:rPr lang="en-US" baseline="0" dirty="0" err="1" smtClean="0"/>
              <a:t>financialization</a:t>
            </a:r>
            <a:r>
              <a:rPr lang="en-US" baseline="0" dirty="0" smtClean="0"/>
              <a:t>, skewed incomes, and wage differentials between c-suite and shop floor.</a:t>
            </a:r>
            <a:endParaRPr lang="en-US" dirty="0"/>
          </a:p>
        </p:txBody>
      </p:sp>
      <p:sp>
        <p:nvSpPr>
          <p:cNvPr id="4" name="Slide Number Placeholder 3"/>
          <p:cNvSpPr>
            <a:spLocks noGrp="1"/>
          </p:cNvSpPr>
          <p:nvPr>
            <p:ph type="sldNum" sz="quarter" idx="10"/>
          </p:nvPr>
        </p:nvSpPr>
        <p:spPr/>
        <p:txBody>
          <a:bodyPr/>
          <a:lstStyle/>
          <a:p>
            <a:fld id="{C7C7AE01-3CD7-40E5-8EA8-24A624F96261}" type="slidenum">
              <a:rPr lang="en-US" smtClean="0"/>
              <a:t>2</a:t>
            </a:fld>
            <a:endParaRPr lang="en-US"/>
          </a:p>
        </p:txBody>
      </p:sp>
    </p:spTree>
    <p:extLst>
      <p:ext uri="{BB962C8B-B14F-4D97-AF65-F5344CB8AC3E}">
        <p14:creationId xmlns:p14="http://schemas.microsoft.com/office/powerpoint/2010/main" val="3682849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C7AE01-3CD7-40E5-8EA8-24A624F96261}" type="slidenum">
              <a:rPr lang="en-US" smtClean="0"/>
              <a:t>3</a:t>
            </a:fld>
            <a:endParaRPr lang="en-US"/>
          </a:p>
        </p:txBody>
      </p:sp>
    </p:spTree>
    <p:extLst>
      <p:ext uri="{BB962C8B-B14F-4D97-AF65-F5344CB8AC3E}">
        <p14:creationId xmlns:p14="http://schemas.microsoft.com/office/powerpoint/2010/main" val="766346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C7AE01-3CD7-40E5-8EA8-24A624F96261}" type="slidenum">
              <a:rPr lang="en-US" smtClean="0"/>
              <a:t>8</a:t>
            </a:fld>
            <a:endParaRPr lang="en-US"/>
          </a:p>
        </p:txBody>
      </p:sp>
    </p:spTree>
    <p:extLst>
      <p:ext uri="{BB962C8B-B14F-4D97-AF65-F5344CB8AC3E}">
        <p14:creationId xmlns:p14="http://schemas.microsoft.com/office/powerpoint/2010/main" val="31880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3A22E63-302D-4770-93E3-A7E5CDA3AD29}" type="datetimeFigureOut">
              <a:rPr lang="en-US" smtClean="0"/>
              <a:t>2013-12-06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CAA08-C9C8-4EC6-BAEC-C371AA74513E}"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207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A22E63-302D-4770-93E3-A7E5CDA3AD29}" type="datetimeFigureOut">
              <a:rPr lang="en-US" smtClean="0"/>
              <a:t>2013-12-06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386224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A22E63-302D-4770-93E3-A7E5CDA3AD29}" type="datetimeFigureOut">
              <a:rPr lang="en-US" smtClean="0"/>
              <a:t>2013-12-06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CAA08-C9C8-4EC6-BAEC-C371AA74513E}"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47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A22E63-302D-4770-93E3-A7E5CDA3AD29}" type="datetimeFigureOut">
              <a:rPr lang="en-US" smtClean="0"/>
              <a:t>2013-12-06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2198190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A22E63-302D-4770-93E3-A7E5CDA3AD29}" type="datetimeFigureOut">
              <a:rPr lang="en-US" smtClean="0"/>
              <a:t>2013-12-06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CAA08-C9C8-4EC6-BAEC-C371AA74513E}"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79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A22E63-302D-4770-93E3-A7E5CDA3AD29}" type="datetimeFigureOut">
              <a:rPr lang="en-US" smtClean="0"/>
              <a:t>2013-12-06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368519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A22E63-302D-4770-93E3-A7E5CDA3AD29}" type="datetimeFigureOut">
              <a:rPr lang="en-US" smtClean="0"/>
              <a:t>2013-12-06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2282664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A22E63-302D-4770-93E3-A7E5CDA3AD29}" type="datetimeFigureOut">
              <a:rPr lang="en-US" smtClean="0"/>
              <a:t>2013-12-06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245660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22E63-302D-4770-93E3-A7E5CDA3AD29}" type="datetimeFigureOut">
              <a:rPr lang="en-US" smtClean="0"/>
              <a:t>2013-12-06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3942968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A22E63-302D-4770-93E3-A7E5CDA3AD29}" type="datetimeFigureOut">
              <a:rPr lang="en-US" smtClean="0"/>
              <a:t>2013-12-06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CAA08-C9C8-4EC6-BAEC-C371AA74513E}" type="slidenum">
              <a:rPr lang="en-US" smtClean="0"/>
              <a:t>‹#›</a:t>
            </a:fld>
            <a:endParaRPr lang="en-US"/>
          </a:p>
        </p:txBody>
      </p:sp>
    </p:spTree>
    <p:extLst>
      <p:ext uri="{BB962C8B-B14F-4D97-AF65-F5344CB8AC3E}">
        <p14:creationId xmlns:p14="http://schemas.microsoft.com/office/powerpoint/2010/main" val="44984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A22E63-302D-4770-93E3-A7E5CDA3AD29}" type="datetimeFigureOut">
              <a:rPr lang="en-US" smtClean="0"/>
              <a:t>2013-12-06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CAA08-C9C8-4EC6-BAEC-C371AA74513E}" type="slidenum">
              <a:rPr lang="en-US" smtClean="0"/>
              <a:t>‹#›</a:t>
            </a:fld>
            <a:endParaRPr lang="en-US"/>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71847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3A22E63-302D-4770-93E3-A7E5CDA3AD29}" type="datetimeFigureOut">
              <a:rPr lang="en-US" smtClean="0"/>
              <a:t>2013-12-06</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5FCCAA08-C9C8-4EC6-BAEC-C371AA74513E}"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9501364"/>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orkingincanada.gc.ca/home-eng.do?lang=en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gi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Reindustrialization in North America: </a:t>
            </a:r>
            <a:br>
              <a:rPr lang="en-US" sz="4400" dirty="0" smtClean="0"/>
            </a:br>
            <a:r>
              <a:rPr lang="en-US" sz="4400" dirty="0" smtClean="0"/>
              <a:t>A Canadian Perspective </a:t>
            </a:r>
            <a:endParaRPr lang="en-US" sz="4400" dirty="0"/>
          </a:p>
        </p:txBody>
      </p:sp>
      <p:pic>
        <p:nvPicPr>
          <p:cNvPr id="6" name="Picture Placeholder 5"/>
          <p:cNvPicPr>
            <a:picLocks noGrp="1" noChangeAspect="1"/>
          </p:cNvPicPr>
          <p:nvPr>
            <p:ph type="pic" idx="1"/>
          </p:nvPr>
        </p:nvPicPr>
        <p:blipFill>
          <a:blip r:embed="rId3">
            <a:extLst>
              <a:ext uri="{28A0092B-C50C-407E-A947-70E740481C1C}">
                <a14:useLocalDpi xmlns:a14="http://schemas.microsoft.com/office/drawing/2010/main" val="0"/>
              </a:ext>
            </a:extLst>
          </a:blip>
          <a:srcRect t="4534" b="4534"/>
          <a:stretch>
            <a:fillRect/>
          </a:stretch>
        </p:blipFill>
        <p:spPr/>
      </p:pic>
      <p:sp>
        <p:nvSpPr>
          <p:cNvPr id="3" name="Subtitle 2"/>
          <p:cNvSpPr>
            <a:spLocks noGrp="1"/>
          </p:cNvSpPr>
          <p:nvPr>
            <p:ph type="body" sz="half" idx="2"/>
          </p:nvPr>
        </p:nvSpPr>
        <p:spPr/>
        <p:txBody>
          <a:bodyPr>
            <a:normAutofit fontScale="77500" lnSpcReduction="20000"/>
          </a:bodyPr>
          <a:lstStyle/>
          <a:p>
            <a:r>
              <a:rPr lang="en-US" sz="3600" dirty="0" smtClean="0"/>
              <a:t>Dan Ciuriak</a:t>
            </a:r>
            <a:endParaRPr lang="en-US" sz="3600" dirty="0"/>
          </a:p>
          <a:p>
            <a:r>
              <a:rPr lang="en-US" sz="3200" dirty="0" smtClean="0"/>
              <a:t>CEESP 50</a:t>
            </a:r>
            <a:r>
              <a:rPr lang="en-US" sz="3200" baseline="30000" dirty="0" smtClean="0"/>
              <a:t>th</a:t>
            </a:r>
            <a:r>
              <a:rPr lang="en-US" sz="3200" dirty="0" smtClean="0"/>
              <a:t> Anniversary Conference </a:t>
            </a:r>
          </a:p>
          <a:p>
            <a:r>
              <a:rPr lang="en-US" dirty="0" smtClean="0"/>
              <a:t>Mexico City, 17 October 2013</a:t>
            </a:r>
            <a:endParaRPr lang="en-US" dirty="0"/>
          </a:p>
        </p:txBody>
      </p:sp>
    </p:spTree>
    <p:extLst>
      <p:ext uri="{BB962C8B-B14F-4D97-AF65-F5344CB8AC3E}">
        <p14:creationId xmlns:p14="http://schemas.microsoft.com/office/powerpoint/2010/main" val="303459908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87984"/>
          </a:xfrm>
        </p:spPr>
        <p:txBody>
          <a:bodyPr>
            <a:normAutofit fontScale="90000"/>
          </a:bodyPr>
          <a:lstStyle/>
          <a:p>
            <a:r>
              <a:rPr lang="en-US" sz="4000" dirty="0" smtClean="0"/>
              <a:t>Federal Budget 2013: Manufacturing becomes a Priority</a:t>
            </a:r>
            <a:endParaRPr lang="en-US" sz="4000" dirty="0"/>
          </a:p>
        </p:txBody>
      </p:sp>
      <p:sp>
        <p:nvSpPr>
          <p:cNvPr id="5" name="Content Placeholder 4"/>
          <p:cNvSpPr>
            <a:spLocks noGrp="1"/>
          </p:cNvSpPr>
          <p:nvPr>
            <p:ph idx="1"/>
          </p:nvPr>
        </p:nvSpPr>
        <p:spPr>
          <a:xfrm>
            <a:off x="838200" y="1473200"/>
            <a:ext cx="10515600" cy="4958080"/>
          </a:xfrm>
        </p:spPr>
        <p:txBody>
          <a:bodyPr>
            <a:normAutofit/>
          </a:bodyPr>
          <a:lstStyle/>
          <a:p>
            <a:r>
              <a:rPr lang="en-CA" dirty="0" smtClean="0"/>
              <a:t>$1.4 </a:t>
            </a:r>
            <a:r>
              <a:rPr lang="en-CA" dirty="0"/>
              <a:t>billion accelerated capital cost allowance extension over the 2014-15 to 2017-18.</a:t>
            </a:r>
            <a:endParaRPr lang="en-US" dirty="0"/>
          </a:p>
          <a:p>
            <a:r>
              <a:rPr lang="en-CA" dirty="0"/>
              <a:t>$920 million to renew the Federal Economic Development Agency for Southern Ontario (</a:t>
            </a:r>
            <a:r>
              <a:rPr lang="en-CA" dirty="0" err="1"/>
              <a:t>FedDev</a:t>
            </a:r>
            <a:r>
              <a:rPr lang="en-CA" dirty="0"/>
              <a:t> Ontario) for five years, starting on April 1, 2014.</a:t>
            </a:r>
            <a:endParaRPr lang="en-US" dirty="0"/>
          </a:p>
          <a:p>
            <a:pPr lvl="1"/>
            <a:r>
              <a:rPr lang="en-CA" dirty="0"/>
              <a:t>$200 million for a new Advanced Manufacturing Fund in Ontario for five years, starting on April 1, 2014, funded from the renewed </a:t>
            </a:r>
            <a:r>
              <a:rPr lang="en-CA" dirty="0" err="1"/>
              <a:t>FedDev</a:t>
            </a:r>
            <a:r>
              <a:rPr lang="en-CA" dirty="0"/>
              <a:t> Ontario.</a:t>
            </a:r>
            <a:endParaRPr lang="en-US" dirty="0"/>
          </a:p>
          <a:p>
            <a:r>
              <a:rPr lang="en-CA" dirty="0"/>
              <a:t>National Shipbuilding Procurement Strategy.</a:t>
            </a:r>
            <a:endParaRPr lang="en-US" dirty="0"/>
          </a:p>
          <a:p>
            <a:r>
              <a:rPr lang="en-CA" dirty="0"/>
              <a:t>$1 billion over five years for the permanent Strategic Aerospace and Defence </a:t>
            </a:r>
            <a:r>
              <a:rPr lang="en-CA" dirty="0" smtClean="0"/>
              <a:t>Initiative</a:t>
            </a:r>
          </a:p>
          <a:p>
            <a:pPr lvl="1"/>
            <a:r>
              <a:rPr lang="en-CA" dirty="0" smtClean="0"/>
              <a:t>$110 </a:t>
            </a:r>
            <a:r>
              <a:rPr lang="en-CA" dirty="0"/>
              <a:t>million over four years, beginning in 2014-15, and $55 million annually thereafter, for the creation of an Aerospace Technology Demonstration Program.</a:t>
            </a:r>
            <a:endParaRPr lang="en-US" dirty="0"/>
          </a:p>
          <a:p>
            <a:r>
              <a:rPr lang="en-CA" dirty="0"/>
              <a:t>$92 million over two years starting in 2014-15 forestry innovation and market development.</a:t>
            </a:r>
            <a:endParaRPr lang="en-US" dirty="0"/>
          </a:p>
          <a:p>
            <a:endParaRPr lang="en-US" dirty="0"/>
          </a:p>
        </p:txBody>
      </p:sp>
    </p:spTree>
    <p:extLst>
      <p:ext uri="{BB962C8B-B14F-4D97-AF65-F5344CB8AC3E}">
        <p14:creationId xmlns:p14="http://schemas.microsoft.com/office/powerpoint/2010/main" val="25876609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Back Story</a:t>
            </a:r>
            <a:endParaRPr lang="en-US" dirty="0"/>
          </a:p>
        </p:txBody>
      </p:sp>
      <p:sp>
        <p:nvSpPr>
          <p:cNvPr id="3" name="Content Placeholder 2"/>
          <p:cNvSpPr>
            <a:spLocks noGrp="1"/>
          </p:cNvSpPr>
          <p:nvPr>
            <p:ph idx="1"/>
          </p:nvPr>
        </p:nvSpPr>
        <p:spPr>
          <a:xfrm>
            <a:off x="1024128" y="1889760"/>
            <a:ext cx="9720071" cy="4643120"/>
          </a:xfrm>
        </p:spPr>
        <p:txBody>
          <a:bodyPr>
            <a:normAutofit fontScale="92500" lnSpcReduction="20000"/>
          </a:bodyPr>
          <a:lstStyle/>
          <a:p>
            <a:r>
              <a:rPr lang="en-CA" dirty="0"/>
              <a:t>Manufacturing is different</a:t>
            </a:r>
            <a:endParaRPr lang="en-US" dirty="0"/>
          </a:p>
          <a:p>
            <a:r>
              <a:rPr lang="en-CA" dirty="0" smtClean="0"/>
              <a:t>Major </a:t>
            </a:r>
            <a:r>
              <a:rPr lang="en-CA" dirty="0"/>
              <a:t>source of productivity growth </a:t>
            </a:r>
            <a:r>
              <a:rPr lang="en-CA" dirty="0" smtClean="0"/>
              <a:t>(</a:t>
            </a:r>
            <a:r>
              <a:rPr lang="en-CA" dirty="0"/>
              <a:t>Baldwin and MacDonald 2009) </a:t>
            </a:r>
            <a:endParaRPr lang="en-CA" dirty="0" smtClean="0"/>
          </a:p>
          <a:p>
            <a:r>
              <a:rPr lang="en-CA" dirty="0" smtClean="0"/>
              <a:t>Accounts for </a:t>
            </a:r>
            <a:r>
              <a:rPr lang="en-CA" dirty="0"/>
              <a:t>about half of R&amp;D in </a:t>
            </a:r>
            <a:r>
              <a:rPr lang="en-CA" dirty="0" smtClean="0"/>
              <a:t>Canada</a:t>
            </a:r>
          </a:p>
          <a:p>
            <a:r>
              <a:rPr lang="en-CA" dirty="0" smtClean="0"/>
              <a:t>Main attractor of FDI</a:t>
            </a:r>
            <a:endParaRPr lang="en-US" dirty="0"/>
          </a:p>
          <a:p>
            <a:r>
              <a:rPr lang="en-CA" dirty="0" smtClean="0"/>
              <a:t>Manufactures </a:t>
            </a:r>
            <a:r>
              <a:rPr lang="en-CA" dirty="0"/>
              <a:t>dominate exports (in Canada’s case about 2/3 of exports are </a:t>
            </a:r>
            <a:r>
              <a:rPr lang="en-CA" dirty="0" smtClean="0"/>
              <a:t>manufactures) </a:t>
            </a:r>
            <a:endParaRPr lang="en-US" dirty="0"/>
          </a:p>
          <a:p>
            <a:pPr lvl="1"/>
            <a:r>
              <a:rPr lang="en-CA" sz="2200" dirty="0"/>
              <a:t>Over half of Canada’s services exports on a value-added basis are embedded in exported goods (</a:t>
            </a:r>
            <a:r>
              <a:rPr lang="en-CA" sz="2200" dirty="0" err="1"/>
              <a:t>Koopman</a:t>
            </a:r>
            <a:r>
              <a:rPr lang="en-CA" sz="2200" dirty="0"/>
              <a:t> et al. 2010) </a:t>
            </a:r>
            <a:endParaRPr lang="en-US" sz="2200" dirty="0"/>
          </a:p>
          <a:p>
            <a:pPr lvl="1"/>
            <a:r>
              <a:rPr lang="en-CA" sz="2200" dirty="0"/>
              <a:t>Direct export of services is increasingly contingent on the exports of goods (“</a:t>
            </a:r>
            <a:r>
              <a:rPr lang="en-CA" sz="2200" dirty="0" err="1"/>
              <a:t>servitization</a:t>
            </a:r>
            <a:r>
              <a:rPr lang="en-CA" sz="2200" dirty="0"/>
              <a:t>” of manufacturing; Neely et al. 2011).  </a:t>
            </a:r>
            <a:endParaRPr lang="en-US" sz="2200" dirty="0"/>
          </a:p>
          <a:p>
            <a:r>
              <a:rPr lang="en-CA" dirty="0"/>
              <a:t>Multiplier effects of investment in manufacturing are </a:t>
            </a:r>
            <a:r>
              <a:rPr lang="en-CA" dirty="0" smtClean="0"/>
              <a:t>greater than in services</a:t>
            </a:r>
            <a:endParaRPr lang="en-US" dirty="0"/>
          </a:p>
          <a:p>
            <a:r>
              <a:rPr lang="en-CA" dirty="0"/>
              <a:t>Manufacturing is extremely diverse and has important linkages throughout the economy.  </a:t>
            </a:r>
            <a:endParaRPr lang="en-US" dirty="0"/>
          </a:p>
          <a:p>
            <a:pPr lvl="1"/>
            <a:r>
              <a:rPr lang="en-CA" sz="2200" dirty="0" smtClean="0"/>
              <a:t>Upstream </a:t>
            </a:r>
            <a:r>
              <a:rPr lang="en-CA" sz="2200" dirty="0"/>
              <a:t>and downstream to agriculture, the resource industries, construction, transportation, telecommunications, utilities and services </a:t>
            </a:r>
            <a:endParaRPr lang="en-CA" sz="2200" dirty="0" smtClean="0"/>
          </a:p>
          <a:p>
            <a:r>
              <a:rPr lang="en-CA" dirty="0" smtClean="0"/>
              <a:t>Manufacturing </a:t>
            </a:r>
            <a:r>
              <a:rPr lang="en-CA" dirty="0"/>
              <a:t>is regionally dispersed. </a:t>
            </a:r>
            <a:endParaRPr lang="en-US" dirty="0"/>
          </a:p>
          <a:p>
            <a:endParaRPr lang="en-US" dirty="0"/>
          </a:p>
        </p:txBody>
      </p:sp>
    </p:spTree>
    <p:extLst>
      <p:ext uri="{BB962C8B-B14F-4D97-AF65-F5344CB8AC3E}">
        <p14:creationId xmlns:p14="http://schemas.microsoft.com/office/powerpoint/2010/main" val="41855874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Business paradigm is shifting</a:t>
            </a:r>
            <a:endParaRPr lang="en-US" dirty="0"/>
          </a:p>
        </p:txBody>
      </p:sp>
      <p:pic>
        <p:nvPicPr>
          <p:cNvPr id="5" name="Content Placeholder 4"/>
          <p:cNvPicPr>
            <a:picLocks noGrp="1" noChangeAspect="1"/>
          </p:cNvPicPr>
          <p:nvPr>
            <p:ph idx="1"/>
          </p:nvPr>
        </p:nvPicPr>
        <p:blipFill>
          <a:blip r:embed="rId2"/>
          <a:stretch>
            <a:fillRect/>
          </a:stretch>
        </p:blipFill>
        <p:spPr>
          <a:xfrm>
            <a:off x="2295239" y="2286000"/>
            <a:ext cx="7177659" cy="4022725"/>
          </a:xfrm>
          <a:prstGeom prst="rect">
            <a:avLst/>
          </a:prstGeom>
        </p:spPr>
      </p:pic>
      <p:sp>
        <p:nvSpPr>
          <p:cNvPr id="6" name="Line 56"/>
          <p:cNvSpPr>
            <a:spLocks noChangeShapeType="1"/>
          </p:cNvSpPr>
          <p:nvPr/>
        </p:nvSpPr>
        <p:spPr bwMode="auto">
          <a:xfrm>
            <a:off x="5243195" y="267271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7" name="Line 56"/>
          <p:cNvSpPr>
            <a:spLocks noChangeShapeType="1"/>
          </p:cNvSpPr>
          <p:nvPr/>
        </p:nvSpPr>
        <p:spPr bwMode="auto">
          <a:xfrm>
            <a:off x="5243195" y="318071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8" name="Line 56"/>
          <p:cNvSpPr>
            <a:spLocks noChangeShapeType="1"/>
          </p:cNvSpPr>
          <p:nvPr/>
        </p:nvSpPr>
        <p:spPr bwMode="auto">
          <a:xfrm>
            <a:off x="5243195" y="363791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9" name="Line 56"/>
          <p:cNvSpPr>
            <a:spLocks noChangeShapeType="1"/>
          </p:cNvSpPr>
          <p:nvPr/>
        </p:nvSpPr>
        <p:spPr bwMode="auto">
          <a:xfrm>
            <a:off x="5243195" y="414591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10" name="Line 56"/>
          <p:cNvSpPr>
            <a:spLocks noChangeShapeType="1"/>
          </p:cNvSpPr>
          <p:nvPr/>
        </p:nvSpPr>
        <p:spPr bwMode="auto">
          <a:xfrm>
            <a:off x="5243195" y="473519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11" name="Line 56"/>
          <p:cNvSpPr>
            <a:spLocks noChangeShapeType="1"/>
          </p:cNvSpPr>
          <p:nvPr/>
        </p:nvSpPr>
        <p:spPr bwMode="auto">
          <a:xfrm>
            <a:off x="5243195" y="519239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12" name="Line 56"/>
          <p:cNvSpPr>
            <a:spLocks noChangeShapeType="1"/>
          </p:cNvSpPr>
          <p:nvPr/>
        </p:nvSpPr>
        <p:spPr bwMode="auto">
          <a:xfrm>
            <a:off x="5243195" y="571055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
        <p:nvSpPr>
          <p:cNvPr id="13" name="Line 56"/>
          <p:cNvSpPr>
            <a:spLocks noChangeShapeType="1"/>
          </p:cNvSpPr>
          <p:nvPr/>
        </p:nvSpPr>
        <p:spPr bwMode="auto">
          <a:xfrm>
            <a:off x="5243195" y="6106795"/>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p>
            <a:endParaRPr lang="en-US"/>
          </a:p>
        </p:txBody>
      </p:sp>
    </p:spTree>
    <p:extLst>
      <p:ext uri="{BB962C8B-B14F-4D97-AF65-F5344CB8AC3E}">
        <p14:creationId xmlns:p14="http://schemas.microsoft.com/office/powerpoint/2010/main" val="4395274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Battleground sectors emerging</a:t>
            </a:r>
            <a:endParaRPr lang="en-US" dirty="0"/>
          </a:p>
        </p:txBody>
      </p:sp>
      <p:sp>
        <p:nvSpPr>
          <p:cNvPr id="3" name="Content Placeholder 2"/>
          <p:cNvSpPr>
            <a:spLocks noGrp="1"/>
          </p:cNvSpPr>
          <p:nvPr>
            <p:ph idx="1"/>
          </p:nvPr>
        </p:nvSpPr>
        <p:spPr/>
        <p:txBody>
          <a:bodyPr/>
          <a:lstStyle/>
          <a:p>
            <a:r>
              <a:rPr lang="en-US" dirty="0" smtClean="0"/>
              <a:t>Worldwide, governments are targeting the next generation of growth industries</a:t>
            </a:r>
          </a:p>
          <a:p>
            <a:pPr lvl="1"/>
            <a:r>
              <a:rPr lang="en-US" dirty="0" smtClean="0"/>
              <a:t>Advanced manufacturing</a:t>
            </a:r>
          </a:p>
          <a:p>
            <a:pPr lvl="1"/>
            <a:r>
              <a:rPr lang="en-US" dirty="0" smtClean="0"/>
              <a:t>Clean energy</a:t>
            </a:r>
          </a:p>
          <a:p>
            <a:pPr lvl="1"/>
            <a:r>
              <a:rPr lang="en-US" dirty="0" smtClean="0"/>
              <a:t>Bio-</a:t>
            </a:r>
            <a:r>
              <a:rPr lang="en-US" dirty="0" err="1" smtClean="0"/>
              <a:t>pharma</a:t>
            </a:r>
            <a:endParaRPr lang="en-US" dirty="0" smtClean="0"/>
          </a:p>
          <a:p>
            <a:pPr lvl="1"/>
            <a:r>
              <a:rPr lang="en-US" dirty="0" smtClean="0"/>
              <a:t>Nanotechnology</a:t>
            </a:r>
          </a:p>
          <a:p>
            <a:pPr lvl="1"/>
            <a:r>
              <a:rPr lang="en-US" dirty="0" smtClean="0"/>
              <a:t>Aerospace</a:t>
            </a:r>
          </a:p>
          <a:p>
            <a:r>
              <a:rPr lang="en-US" dirty="0" smtClean="0"/>
              <a:t>Canada sees promising developing in emerging clusters &amp; indicators of uptake of advanced manufacturing techniques</a:t>
            </a:r>
          </a:p>
          <a:p>
            <a:r>
              <a:rPr lang="en-US" dirty="0" smtClean="0"/>
              <a:t>Provincial governments promoting local clusters – vertical policy but with horizontal tools</a:t>
            </a:r>
          </a:p>
          <a:p>
            <a:endParaRPr lang="en-US" dirty="0"/>
          </a:p>
        </p:txBody>
      </p:sp>
    </p:spTree>
    <p:extLst>
      <p:ext uri="{BB962C8B-B14F-4D97-AF65-F5344CB8AC3E}">
        <p14:creationId xmlns:p14="http://schemas.microsoft.com/office/powerpoint/2010/main" val="166674233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competing Globally for R&amp;D and Product Mandates</a:t>
            </a:r>
            <a:endParaRPr lang="en-US" dirty="0"/>
          </a:p>
        </p:txBody>
      </p:sp>
      <p:sp>
        <p:nvSpPr>
          <p:cNvPr id="11" name="Content Placeholder 10"/>
          <p:cNvSpPr>
            <a:spLocks noGrp="1"/>
          </p:cNvSpPr>
          <p:nvPr>
            <p:ph idx="1"/>
          </p:nvPr>
        </p:nvSpPr>
        <p:spPr>
          <a:xfrm>
            <a:off x="1024128" y="2286000"/>
            <a:ext cx="9720071" cy="4267200"/>
          </a:xfrm>
        </p:spPr>
        <p:txBody>
          <a:bodyPr>
            <a:normAutofit lnSpcReduction="10000"/>
          </a:bodyPr>
          <a:lstStyle/>
          <a:p>
            <a:r>
              <a:rPr lang="en-US" dirty="0"/>
              <a:t>Almost 50% of manufacturing enterprises in Canada were engaged in activities abroad between 2007 and 2009</a:t>
            </a:r>
          </a:p>
          <a:p>
            <a:r>
              <a:rPr lang="en-US" dirty="0" smtClean="0"/>
              <a:t>Intense </a:t>
            </a:r>
            <a:r>
              <a:rPr lang="en-US" dirty="0"/>
              <a:t>competition exists between geographically dispersed subsidiaries for investment to retain and attract product/R&amp;D mandates.  </a:t>
            </a:r>
          </a:p>
          <a:p>
            <a:r>
              <a:rPr lang="en-US" dirty="0"/>
              <a:t>Firms are competing within their own family and with other supply chains to attract investments, as are countries</a:t>
            </a:r>
          </a:p>
          <a:p>
            <a:r>
              <a:rPr lang="en-US" dirty="0"/>
              <a:t>Of the large manufacturers that closed an existing production facility or reduced capacity, 29% also opened a new production facility or expanded production capacity in Canada</a:t>
            </a:r>
          </a:p>
          <a:p>
            <a:r>
              <a:rPr lang="en-US" dirty="0"/>
              <a:t>Large manufacturers with headquarters in Canada and headquarters abroad increased production capabilities in Canada at a comparable rate (34% and 28% respectively</a:t>
            </a:r>
            <a:r>
              <a:rPr lang="en-US" dirty="0" smtClean="0"/>
              <a:t>)</a:t>
            </a:r>
          </a:p>
          <a:p>
            <a:endParaRPr lang="en-US" dirty="0" smtClean="0"/>
          </a:p>
          <a:p>
            <a:endParaRPr lang="en-US" dirty="0"/>
          </a:p>
        </p:txBody>
      </p:sp>
    </p:spTree>
    <p:extLst>
      <p:ext uri="{BB962C8B-B14F-4D97-AF65-F5344CB8AC3E}">
        <p14:creationId xmlns:p14="http://schemas.microsoft.com/office/powerpoint/2010/main" val="231659457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60704"/>
          </a:xfrm>
        </p:spPr>
        <p:txBody>
          <a:bodyPr>
            <a:normAutofit fontScale="90000"/>
          </a:bodyPr>
          <a:lstStyle/>
          <a:p>
            <a:r>
              <a:rPr lang="en-US" dirty="0" smtClean="0"/>
              <a:t>Federal Business support framework:</a:t>
            </a:r>
            <a:endParaRPr lang="en-US" dirty="0"/>
          </a:p>
        </p:txBody>
      </p:sp>
      <p:sp>
        <p:nvSpPr>
          <p:cNvPr id="5" name="Content Placeholder 4"/>
          <p:cNvSpPr>
            <a:spLocks noGrp="1"/>
          </p:cNvSpPr>
          <p:nvPr>
            <p:ph idx="1"/>
          </p:nvPr>
        </p:nvSpPr>
        <p:spPr>
          <a:xfrm>
            <a:off x="1024128" y="1645920"/>
            <a:ext cx="9720071" cy="5212080"/>
          </a:xfrm>
        </p:spPr>
        <p:txBody>
          <a:bodyPr>
            <a:normAutofit fontScale="92500" lnSpcReduction="20000"/>
          </a:bodyPr>
          <a:lstStyle/>
          <a:p>
            <a:r>
              <a:rPr lang="en-US" dirty="0" smtClean="0">
                <a:solidFill>
                  <a:srgbClr val="FF0000"/>
                </a:solidFill>
              </a:rPr>
              <a:t>Reduce taxes on business </a:t>
            </a:r>
            <a:r>
              <a:rPr lang="en-US" dirty="0" smtClean="0"/>
              <a:t>(lower corporate tax, extended accelerated CCAs)</a:t>
            </a:r>
          </a:p>
          <a:p>
            <a:r>
              <a:rPr lang="en-US" dirty="0" smtClean="0">
                <a:solidFill>
                  <a:srgbClr val="FF0000"/>
                </a:solidFill>
              </a:rPr>
              <a:t>Support for R&amp;D</a:t>
            </a:r>
          </a:p>
          <a:p>
            <a:pPr lvl="1"/>
            <a:r>
              <a:rPr lang="en-US" dirty="0"/>
              <a:t>Scientific Research and Experimental Development </a:t>
            </a:r>
            <a:r>
              <a:rPr lang="en-US" dirty="0" smtClean="0"/>
              <a:t>(SR&amp;ED) provides </a:t>
            </a:r>
            <a:r>
              <a:rPr lang="en-US" dirty="0"/>
              <a:t>cash refunds and/or tax credits to encourage businesses to conduct R&amp;D in Canada </a:t>
            </a:r>
            <a:r>
              <a:rPr lang="en-US" dirty="0" smtClean="0"/>
              <a:t>– single </a:t>
            </a:r>
            <a:r>
              <a:rPr lang="en-US" dirty="0"/>
              <a:t>largest source of federal </a:t>
            </a:r>
            <a:r>
              <a:rPr lang="en-US" dirty="0" smtClean="0"/>
              <a:t>support </a:t>
            </a:r>
            <a:r>
              <a:rPr lang="en-US" dirty="0"/>
              <a:t>for industrial </a:t>
            </a:r>
            <a:r>
              <a:rPr lang="en-US" dirty="0" smtClean="0"/>
              <a:t>R&amp;D</a:t>
            </a:r>
          </a:p>
          <a:p>
            <a:pPr lvl="1"/>
            <a:r>
              <a:rPr lang="en-US" dirty="0"/>
              <a:t>National Research Council’s Industrial Research Assistance Program (NRC-IRAP</a:t>
            </a:r>
            <a:r>
              <a:rPr lang="en-US" dirty="0" smtClean="0"/>
              <a:t>) – including a new pilot program $20 </a:t>
            </a:r>
            <a:r>
              <a:rPr lang="en-US" dirty="0"/>
              <a:t>million over three years to </a:t>
            </a:r>
            <a:r>
              <a:rPr lang="en-US" dirty="0" smtClean="0"/>
              <a:t>fund SME access to research </a:t>
            </a:r>
            <a:r>
              <a:rPr lang="en-US" dirty="0"/>
              <a:t>and business development services at universities, colleges and other non-profit research </a:t>
            </a:r>
            <a:r>
              <a:rPr lang="en-US" dirty="0" smtClean="0"/>
              <a:t>institutions</a:t>
            </a:r>
          </a:p>
          <a:p>
            <a:pPr lvl="1"/>
            <a:r>
              <a:rPr lang="en-US" dirty="0" smtClean="0"/>
              <a:t>Government procurement – government as launch customer (Jenkins Panel)</a:t>
            </a:r>
          </a:p>
          <a:p>
            <a:r>
              <a:rPr lang="en-US" dirty="0" smtClean="0">
                <a:solidFill>
                  <a:srgbClr val="FF0000"/>
                </a:solidFill>
              </a:rPr>
              <a:t>Skills Development</a:t>
            </a:r>
            <a:r>
              <a:rPr lang="en-US" dirty="0" smtClean="0"/>
              <a:t>: </a:t>
            </a:r>
          </a:p>
          <a:p>
            <a:pPr lvl="1"/>
            <a:r>
              <a:rPr lang="en-US" dirty="0" smtClean="0"/>
              <a:t>Training</a:t>
            </a:r>
          </a:p>
          <a:p>
            <a:pPr lvl="1"/>
            <a:r>
              <a:rPr lang="en-US" dirty="0" smtClean="0"/>
              <a:t>Apprenticeship incentives</a:t>
            </a:r>
          </a:p>
          <a:p>
            <a:pPr lvl="1"/>
            <a:r>
              <a:rPr lang="en-US" dirty="0"/>
              <a:t>Targeted Initiative for Older Workers </a:t>
            </a:r>
            <a:endParaRPr lang="en-US" dirty="0" smtClean="0"/>
          </a:p>
          <a:p>
            <a:pPr lvl="1"/>
            <a:r>
              <a:rPr lang="en-US" dirty="0" smtClean="0"/>
              <a:t>Digital Economy Strategy promotes </a:t>
            </a:r>
            <a:r>
              <a:rPr lang="en-US" dirty="0"/>
              <a:t>student enrolment in disciplines related to the digital economy</a:t>
            </a:r>
            <a:r>
              <a:rPr lang="en-US" dirty="0" smtClean="0"/>
              <a:t>.</a:t>
            </a:r>
          </a:p>
          <a:p>
            <a:pPr lvl="1"/>
            <a:r>
              <a:rPr lang="en-US" dirty="0" smtClean="0"/>
              <a:t>Working in Canada Website to </a:t>
            </a:r>
            <a:r>
              <a:rPr lang="en-US" dirty="0"/>
              <a:t>facilitate skill-matching </a:t>
            </a:r>
            <a:r>
              <a:rPr lang="en-US" dirty="0">
                <a:hlinkClick r:id="rId2"/>
              </a:rPr>
              <a:t>http://</a:t>
            </a:r>
            <a:r>
              <a:rPr lang="en-US" dirty="0" smtClean="0">
                <a:hlinkClick r:id="rId2"/>
              </a:rPr>
              <a:t>www.workingincanada.gc.ca/home-eng.do?lang=eng</a:t>
            </a:r>
            <a:r>
              <a:rPr lang="en-US" dirty="0" smtClean="0"/>
              <a:t> </a:t>
            </a:r>
          </a:p>
          <a:p>
            <a:r>
              <a:rPr lang="en-US" dirty="0" smtClean="0">
                <a:solidFill>
                  <a:srgbClr val="FF0000"/>
                </a:solidFill>
              </a:rPr>
              <a:t>Unilateral </a:t>
            </a:r>
            <a:r>
              <a:rPr lang="en-US" dirty="0">
                <a:solidFill>
                  <a:srgbClr val="FF0000"/>
                </a:solidFill>
              </a:rPr>
              <a:t>free trade in manufacturing inputs (Budget 2010) + FTA agenda + Border </a:t>
            </a:r>
            <a:r>
              <a:rPr lang="en-US" dirty="0" smtClean="0">
                <a:solidFill>
                  <a:srgbClr val="FF0000"/>
                </a:solidFill>
              </a:rPr>
              <a:t>initiative </a:t>
            </a:r>
            <a:r>
              <a:rPr lang="en-US" dirty="0" smtClean="0"/>
              <a:t>to facilitate participation in Global </a:t>
            </a:r>
            <a:r>
              <a:rPr lang="en-US" dirty="0"/>
              <a:t>Value Chains – “Integrative Trade</a:t>
            </a:r>
            <a:r>
              <a:rPr lang="en-US" dirty="0" smtClean="0"/>
              <a:t>”:</a:t>
            </a:r>
          </a:p>
          <a:p>
            <a:r>
              <a:rPr lang="en-US" dirty="0" smtClean="0"/>
              <a:t>… but with </a:t>
            </a:r>
            <a:r>
              <a:rPr lang="en-US" dirty="0" smtClean="0">
                <a:solidFill>
                  <a:srgbClr val="FF0000"/>
                </a:solidFill>
              </a:rPr>
              <a:t>Sector Strategies </a:t>
            </a:r>
            <a:r>
              <a:rPr lang="en-US" dirty="0" smtClean="0"/>
              <a:t>(Aerospace/</a:t>
            </a:r>
            <a:r>
              <a:rPr lang="en-US" dirty="0" err="1" smtClean="0"/>
              <a:t>defence</a:t>
            </a:r>
            <a:r>
              <a:rPr lang="en-US" dirty="0" smtClean="0"/>
              <a:t>, shipbuilding, autos)</a:t>
            </a:r>
            <a:endParaRPr lang="en-US" dirty="0"/>
          </a:p>
          <a:p>
            <a:pPr lvl="1"/>
            <a:endParaRPr lang="en-US" dirty="0" smtClean="0"/>
          </a:p>
          <a:p>
            <a:pPr lvl="1"/>
            <a:endParaRPr lang="en-US" dirty="0"/>
          </a:p>
        </p:txBody>
      </p:sp>
    </p:spTree>
    <p:extLst>
      <p:ext uri="{BB962C8B-B14F-4D97-AF65-F5344CB8AC3E}">
        <p14:creationId xmlns:p14="http://schemas.microsoft.com/office/powerpoint/2010/main" val="354641452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it working?</a:t>
            </a:r>
            <a:endParaRPr lang="en-US" dirty="0"/>
          </a:p>
        </p:txBody>
      </p:sp>
      <p:sp>
        <p:nvSpPr>
          <p:cNvPr id="3" name="Content Placeholder 2"/>
          <p:cNvSpPr>
            <a:spLocks noGrp="1"/>
          </p:cNvSpPr>
          <p:nvPr>
            <p:ph idx="1"/>
          </p:nvPr>
        </p:nvSpPr>
        <p:spPr>
          <a:xfrm>
            <a:off x="1024128" y="1808480"/>
            <a:ext cx="9720071" cy="4500880"/>
          </a:xfrm>
        </p:spPr>
        <p:txBody>
          <a:bodyPr/>
          <a:lstStyle/>
          <a:p>
            <a:r>
              <a:rPr lang="en-US" dirty="0">
                <a:solidFill>
                  <a:srgbClr val="FF0000"/>
                </a:solidFill>
              </a:rPr>
              <a:t>Deloitte 2013: Canada moves up to 7</a:t>
            </a:r>
            <a:r>
              <a:rPr lang="en-US" baseline="30000" dirty="0">
                <a:solidFill>
                  <a:srgbClr val="FF0000"/>
                </a:solidFill>
              </a:rPr>
              <a:t>th</a:t>
            </a:r>
            <a:r>
              <a:rPr lang="en-US" dirty="0">
                <a:solidFill>
                  <a:srgbClr val="FF0000"/>
                </a:solidFill>
              </a:rPr>
              <a:t> place in global manufacturing competitiveness from 13</a:t>
            </a:r>
            <a:r>
              <a:rPr lang="en-US" baseline="30000" dirty="0">
                <a:solidFill>
                  <a:srgbClr val="FF0000"/>
                </a:solidFill>
              </a:rPr>
              <a:t>th</a:t>
            </a:r>
            <a:r>
              <a:rPr lang="en-US" dirty="0">
                <a:solidFill>
                  <a:srgbClr val="FF0000"/>
                </a:solidFill>
              </a:rPr>
              <a:t> in </a:t>
            </a:r>
            <a:r>
              <a:rPr lang="en-US" dirty="0" smtClean="0">
                <a:solidFill>
                  <a:srgbClr val="FF0000"/>
                </a:solidFill>
              </a:rPr>
              <a:t>2010</a:t>
            </a:r>
          </a:p>
          <a:p>
            <a:r>
              <a:rPr lang="en-US" dirty="0" smtClean="0">
                <a:solidFill>
                  <a:srgbClr val="FF0000"/>
                </a:solidFill>
              </a:rPr>
              <a:t>Porter-type “competitiveness” analysis indicates factor conditions are in place</a:t>
            </a:r>
          </a:p>
          <a:p>
            <a:r>
              <a:rPr lang="en-US" dirty="0" smtClean="0">
                <a:solidFill>
                  <a:srgbClr val="FF0000"/>
                </a:solidFill>
              </a:rPr>
              <a:t>Growth </a:t>
            </a:r>
            <a:r>
              <a:rPr lang="en-US" dirty="0">
                <a:solidFill>
                  <a:srgbClr val="FF0000"/>
                </a:solidFill>
              </a:rPr>
              <a:t>in Real Investment Per Worker in the Manufacturing </a:t>
            </a:r>
            <a:r>
              <a:rPr lang="en-US" dirty="0" smtClean="0">
                <a:solidFill>
                  <a:srgbClr val="FF0000"/>
                </a:solidFill>
              </a:rPr>
              <a:t>Sector</a:t>
            </a:r>
          </a:p>
          <a:p>
            <a:endParaRPr lang="en-US" dirty="0" smtClean="0"/>
          </a:p>
          <a:p>
            <a:endParaRPr lang="en-US" dirty="0" smtClean="0">
              <a:solidFill>
                <a:srgbClr val="FF0000"/>
              </a:solidFill>
            </a:endParaRPr>
          </a:p>
          <a:p>
            <a:endParaRPr lang="en-US" dirty="0">
              <a:solidFill>
                <a:srgbClr val="FF0000"/>
              </a:solidFill>
            </a:endParaRPr>
          </a:p>
          <a:p>
            <a:endParaRPr lang="en-US" dirty="0"/>
          </a:p>
        </p:txBody>
      </p:sp>
      <p:pic>
        <p:nvPicPr>
          <p:cNvPr id="4" name="Picture 2" descr="Chart 3.2.1 - Growth in Real Investment Per Worker in    the Manufacturing Sector. For more details, see previous para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4760" y="3474720"/>
            <a:ext cx="5679439" cy="3159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77317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72464"/>
          </a:xfrm>
        </p:spPr>
        <p:txBody>
          <a:bodyPr>
            <a:normAutofit fontScale="90000"/>
          </a:bodyPr>
          <a:lstStyle/>
          <a:p>
            <a:r>
              <a:rPr lang="en-US" dirty="0" smtClean="0"/>
              <a:t>But no clear reversal of the decline in MFG Output</a:t>
            </a:r>
            <a:endParaRPr lang="en-US" dirty="0"/>
          </a:p>
        </p:txBody>
      </p:sp>
      <p:pic>
        <p:nvPicPr>
          <p:cNvPr id="7170" name="Picture 2" descr="Line chart – Chart 1: Manufacturing sales edge downwards, from August 2008 to August 201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84960" y="2032000"/>
            <a:ext cx="7833360" cy="45973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84960" y="1847334"/>
            <a:ext cx="4756880" cy="369332"/>
          </a:xfrm>
          <a:prstGeom prst="rect">
            <a:avLst/>
          </a:prstGeom>
        </p:spPr>
        <p:txBody>
          <a:bodyPr wrap="none">
            <a:spAutoFit/>
          </a:bodyPr>
          <a:lstStyle/>
          <a:p>
            <a:r>
              <a:rPr lang="en-US" b="1" dirty="0" smtClean="0"/>
              <a:t>Monthly Survey of Manufacturing, August 2013</a:t>
            </a:r>
            <a:endParaRPr lang="en-US" b="1" dirty="0"/>
          </a:p>
        </p:txBody>
      </p:sp>
    </p:spTree>
    <p:extLst>
      <p:ext uri="{BB962C8B-B14F-4D97-AF65-F5344CB8AC3E}">
        <p14:creationId xmlns:p14="http://schemas.microsoft.com/office/powerpoint/2010/main" val="347356934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 and Exports have not turned around</a:t>
            </a:r>
            <a:endParaRPr lang="en-US" dirty="0"/>
          </a:p>
        </p:txBody>
      </p:sp>
      <p:sp>
        <p:nvSpPr>
          <p:cNvPr id="3" name="Content Placeholder 2"/>
          <p:cNvSpPr>
            <a:spLocks noGrp="1"/>
          </p:cNvSpPr>
          <p:nvPr>
            <p:ph idx="1"/>
          </p:nvPr>
        </p:nvSpPr>
        <p:spPr/>
        <p:txBody>
          <a:bodyPr/>
          <a:lstStyle/>
          <a:p>
            <a:r>
              <a:rPr lang="en-US" dirty="0"/>
              <a:t>Canada Gets a “D” on the Innovation Report Card</a:t>
            </a:r>
          </a:p>
          <a:p>
            <a:r>
              <a:rPr lang="en-US" dirty="0" smtClean="0"/>
              <a:t>“Despite </a:t>
            </a:r>
            <a:r>
              <a:rPr lang="en-US" dirty="0"/>
              <a:t>a decade or so of innovation agendas and prosperity reports, Canada remains near the bottom of its peer group on innovation, ranking 13th among the 16 peer countries. Canada performs poorly on most of the 21 indicators, scoring 13 “D”s, 2 “C”s, 6 “B”s, and no “A”s. The “D” grades underline Canada’s relative weakness in all three categories of the innovation process—creation, diffusion, and transformation</a:t>
            </a:r>
            <a:r>
              <a:rPr lang="en-US" dirty="0" smtClean="0"/>
              <a:t>.”  Conference Board of Canada</a:t>
            </a:r>
          </a:p>
          <a:p>
            <a:r>
              <a:rPr lang="en-US" dirty="0" smtClean="0"/>
              <a:t>The technology ecosystem is battered – loss of Nortel and the troubles of Blackberry have had seismic effects on the smaller tech players</a:t>
            </a:r>
          </a:p>
          <a:p>
            <a:r>
              <a:rPr lang="en-US" dirty="0" smtClean="0"/>
              <a:t>Exports remain below their 2008 level</a:t>
            </a:r>
            <a:endParaRPr lang="en-US" dirty="0"/>
          </a:p>
        </p:txBody>
      </p:sp>
    </p:spTree>
    <p:extLst>
      <p:ext uri="{BB962C8B-B14F-4D97-AF65-F5344CB8AC3E}">
        <p14:creationId xmlns:p14="http://schemas.microsoft.com/office/powerpoint/2010/main" val="41429100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01344"/>
          </a:xfrm>
          <a:ln>
            <a:solidFill>
              <a:srgbClr val="FF0000"/>
            </a:solidFill>
          </a:ln>
        </p:spPr>
        <p:txBody>
          <a:bodyPr>
            <a:normAutofit fontScale="90000"/>
          </a:bodyPr>
          <a:lstStyle/>
          <a:p>
            <a:r>
              <a:rPr lang="en-US" dirty="0" smtClean="0"/>
              <a:t>Discussion: is horizontality enough?</a:t>
            </a:r>
            <a:endParaRPr lang="en-US" dirty="0"/>
          </a:p>
        </p:txBody>
      </p:sp>
      <p:sp>
        <p:nvSpPr>
          <p:cNvPr id="3" name="Content Placeholder 2"/>
          <p:cNvSpPr>
            <a:spLocks noGrp="1"/>
          </p:cNvSpPr>
          <p:nvPr>
            <p:ph idx="1"/>
          </p:nvPr>
        </p:nvSpPr>
        <p:spPr>
          <a:xfrm>
            <a:off x="1024128" y="1930400"/>
            <a:ext cx="9720071" cy="4378960"/>
          </a:xfrm>
        </p:spPr>
        <p:txBody>
          <a:bodyPr>
            <a:normAutofit/>
          </a:bodyPr>
          <a:lstStyle/>
          <a:p>
            <a:r>
              <a:rPr lang="en-US" dirty="0"/>
              <a:t>The 60/40 economy is the observed norm (ca. 60% private/40% public), determined by natural selection based on </a:t>
            </a:r>
          </a:p>
          <a:p>
            <a:pPr lvl="1"/>
            <a:r>
              <a:rPr lang="en-US" dirty="0"/>
              <a:t>Relative prevalence of public vs. private goods </a:t>
            </a:r>
          </a:p>
          <a:p>
            <a:pPr lvl="1"/>
            <a:r>
              <a:rPr lang="en-US" dirty="0"/>
              <a:t>The differences between social and private rates of return given heterogeneous risk/return characteristics in research and investment</a:t>
            </a:r>
          </a:p>
          <a:p>
            <a:pPr lvl="1"/>
            <a:r>
              <a:rPr lang="en-US" dirty="0"/>
              <a:t>Private mobility vs. public immobility</a:t>
            </a:r>
          </a:p>
          <a:p>
            <a:r>
              <a:rPr lang="en-US" dirty="0" smtClean="0"/>
              <a:t>Three public sector roles that need to be considered:</a:t>
            </a:r>
          </a:p>
          <a:p>
            <a:pPr lvl="1"/>
            <a:r>
              <a:rPr lang="en-US" dirty="0" smtClean="0"/>
              <a:t>Public research laboratories.  Business sector R&amp;D is mostly “D”.  Incentives to the private sector are not working on commercialization and they are not generating the “R” at the front end of the pipe.</a:t>
            </a:r>
          </a:p>
          <a:p>
            <a:pPr lvl="1"/>
            <a:r>
              <a:rPr lang="en-US" dirty="0" smtClean="0"/>
              <a:t>Preparedness to save strategic assets – nationalize, hold, and privatize.  </a:t>
            </a:r>
          </a:p>
          <a:p>
            <a:pPr lvl="1"/>
            <a:r>
              <a:rPr lang="en-US" dirty="0" smtClean="0"/>
              <a:t>Crown Corporations to engage in activity that has risk/return profiles that the private sector will not touch.  The alternative of using government procurement (government as launch customer) is sound but may risk significant leakage under trade rules. </a:t>
            </a:r>
          </a:p>
          <a:p>
            <a:pPr marL="0" indent="0">
              <a:buNone/>
            </a:pPr>
            <a:endParaRPr lang="en-US" dirty="0"/>
          </a:p>
          <a:p>
            <a:pPr lvl="1"/>
            <a:endParaRPr lang="en-US" dirty="0"/>
          </a:p>
        </p:txBody>
      </p:sp>
    </p:spTree>
    <p:extLst>
      <p:ext uri="{BB962C8B-B14F-4D97-AF65-F5344CB8AC3E}">
        <p14:creationId xmlns:p14="http://schemas.microsoft.com/office/powerpoint/2010/main" val="29688044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and Context</a:t>
            </a:r>
            <a:endParaRPr lang="en-US" dirty="0"/>
          </a:p>
        </p:txBody>
      </p:sp>
      <p:sp>
        <p:nvSpPr>
          <p:cNvPr id="3" name="Content Placeholder 2"/>
          <p:cNvSpPr>
            <a:spLocks noGrp="1"/>
          </p:cNvSpPr>
          <p:nvPr>
            <p:ph idx="1"/>
          </p:nvPr>
        </p:nvSpPr>
        <p:spPr>
          <a:xfrm>
            <a:off x="1024128" y="1798320"/>
            <a:ext cx="9720071" cy="4511040"/>
          </a:xfrm>
        </p:spPr>
        <p:txBody>
          <a:bodyPr>
            <a:normAutofit/>
          </a:bodyPr>
          <a:lstStyle/>
          <a:p>
            <a:r>
              <a:rPr lang="en-US" dirty="0" smtClean="0"/>
              <a:t>3 decades of demand-side policy (1950s-1970s) resulted in:</a:t>
            </a:r>
          </a:p>
          <a:p>
            <a:pPr lvl="1"/>
            <a:r>
              <a:rPr lang="en-US" dirty="0" smtClean="0"/>
              <a:t>Slow growth / Inflation / Fiscal deficits / Distortions/ Policy impotence </a:t>
            </a:r>
          </a:p>
          <a:p>
            <a:r>
              <a:rPr lang="en-US" dirty="0" smtClean="0"/>
              <a:t>3 decades of supply-side policy (1980s-2000s) resulted in:</a:t>
            </a:r>
          </a:p>
          <a:p>
            <a:pPr lvl="1"/>
            <a:r>
              <a:rPr lang="en-US" dirty="0" smtClean="0"/>
              <a:t>Slow growth / Deflation / Fiscal deficits / Distortions / Policy impotence</a:t>
            </a:r>
          </a:p>
          <a:p>
            <a:r>
              <a:rPr lang="en-US" dirty="0" smtClean="0"/>
              <a:t> OECD Consensus is looking shaky</a:t>
            </a:r>
          </a:p>
          <a:p>
            <a:pPr lvl="1"/>
            <a:r>
              <a:rPr lang="en-US" dirty="0" smtClean="0"/>
              <a:t>Build endowments / Structural neutrality / Incentives for private sector</a:t>
            </a:r>
          </a:p>
          <a:p>
            <a:r>
              <a:rPr lang="en-US" dirty="0" smtClean="0"/>
              <a:t>Beijing Consensus not yet established: </a:t>
            </a:r>
          </a:p>
          <a:p>
            <a:pPr lvl="1"/>
            <a:r>
              <a:rPr lang="en-US" dirty="0" smtClean="0"/>
              <a:t>Build capabilities / Structural shaping / incentives for private sector + developmental state</a:t>
            </a:r>
          </a:p>
          <a:p>
            <a:r>
              <a:rPr lang="en-US" dirty="0" smtClean="0"/>
              <a:t>Economic </a:t>
            </a:r>
            <a:r>
              <a:rPr lang="en-US" dirty="0"/>
              <a:t>t</a:t>
            </a:r>
            <a:r>
              <a:rPr lang="en-US" dirty="0" smtClean="0"/>
              <a:t>heory evolving – key developments include embrace of:</a:t>
            </a:r>
          </a:p>
          <a:p>
            <a:pPr lvl="1"/>
            <a:r>
              <a:rPr lang="en-US" dirty="0" smtClean="0"/>
              <a:t>Heterogeneity / Diversification / Externalities and asymmetries</a:t>
            </a:r>
          </a:p>
          <a:p>
            <a:r>
              <a:rPr lang="en-US" dirty="0" smtClean="0"/>
              <a:t>Industrial policy is being revisited</a:t>
            </a:r>
          </a:p>
          <a:p>
            <a:endParaRPr lang="en-US" dirty="0" smtClean="0"/>
          </a:p>
          <a:p>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73604721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US" dirty="0" smtClean="0"/>
          </a:p>
          <a:p>
            <a:pPr algn="ctr"/>
            <a:endParaRPr lang="en-US" dirty="0"/>
          </a:p>
          <a:p>
            <a:pPr algn="ctr"/>
            <a:r>
              <a:rPr lang="en-US" sz="6000" dirty="0" smtClean="0"/>
              <a:t>Thank You!</a:t>
            </a:r>
            <a:endParaRPr lang="en-US" sz="6000" dirty="0"/>
          </a:p>
        </p:txBody>
      </p:sp>
    </p:spTree>
    <p:extLst>
      <p:ext uri="{BB962C8B-B14F-4D97-AF65-F5344CB8AC3E}">
        <p14:creationId xmlns:p14="http://schemas.microsoft.com/office/powerpoint/2010/main" val="27706854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7520"/>
            <a:ext cx="10515600" cy="629919"/>
          </a:xfrm>
        </p:spPr>
        <p:txBody>
          <a:bodyPr>
            <a:normAutofit fontScale="90000"/>
          </a:bodyPr>
          <a:lstStyle/>
          <a:p>
            <a:r>
              <a:rPr lang="en-US" dirty="0" smtClean="0"/>
              <a:t>Canada’s “Developmental State” History</a:t>
            </a:r>
            <a:endParaRPr lang="en-US" dirty="0"/>
          </a:p>
        </p:txBody>
      </p:sp>
      <p:sp>
        <p:nvSpPr>
          <p:cNvPr id="3" name="Content Placeholder 2"/>
          <p:cNvSpPr>
            <a:spLocks noGrp="1"/>
          </p:cNvSpPr>
          <p:nvPr>
            <p:ph idx="1"/>
          </p:nvPr>
        </p:nvSpPr>
        <p:spPr>
          <a:xfrm>
            <a:off x="838200" y="1391920"/>
            <a:ext cx="10515600" cy="5466080"/>
          </a:xfrm>
        </p:spPr>
        <p:txBody>
          <a:bodyPr>
            <a:normAutofit fontScale="92500" lnSpcReduction="20000"/>
          </a:bodyPr>
          <a:lstStyle/>
          <a:p>
            <a:r>
              <a:rPr lang="en-US" sz="2600" dirty="0" smtClean="0"/>
              <a:t>Export dependent economy repeatedly hit by trade shocks from Britain and US</a:t>
            </a:r>
          </a:p>
          <a:p>
            <a:pPr lvl="1"/>
            <a:r>
              <a:rPr lang="en-US" dirty="0" smtClean="0"/>
              <a:t>“Corn laws” drove Canada to Elgin-Marcy Reciprocity Agreement with US</a:t>
            </a:r>
          </a:p>
          <a:p>
            <a:pPr lvl="1"/>
            <a:r>
              <a:rPr lang="en-US" dirty="0" smtClean="0"/>
              <a:t>US abrogation of Reciprocity drove Canada to Confederation and internal trade (National Policy) </a:t>
            </a:r>
          </a:p>
          <a:p>
            <a:pPr lvl="1"/>
            <a:r>
              <a:rPr lang="en-US" dirty="0" smtClean="0"/>
              <a:t>First country to implement anti-dumping (1904)</a:t>
            </a:r>
          </a:p>
          <a:p>
            <a:r>
              <a:rPr lang="en-US" sz="2600" dirty="0" smtClean="0"/>
              <a:t>The Wars and Great Depression expanded the role of government</a:t>
            </a:r>
          </a:p>
          <a:p>
            <a:pPr lvl="1"/>
            <a:r>
              <a:rPr lang="en-US" dirty="0" smtClean="0"/>
              <a:t>Canada nationalized failed railways to create CN (1919)  which begat CBC (1932) and Trans-Canada Airways (1936)</a:t>
            </a:r>
          </a:p>
          <a:p>
            <a:pPr lvl="1"/>
            <a:r>
              <a:rPr lang="en-US" dirty="0" smtClean="0"/>
              <a:t>Managed financial sector – no bank failures during depression</a:t>
            </a:r>
          </a:p>
          <a:p>
            <a:pPr lvl="1"/>
            <a:r>
              <a:rPr lang="en-US" dirty="0" smtClean="0"/>
              <a:t>Wheat Board (1935)</a:t>
            </a:r>
          </a:p>
          <a:p>
            <a:pPr lvl="1"/>
            <a:r>
              <a:rPr lang="en-US" dirty="0" smtClean="0"/>
              <a:t>Industrial Development Bank (1944), Export Development Corporation (1944) and Canadian Commercial Corporation (1946) for postwar industrial development</a:t>
            </a:r>
          </a:p>
          <a:p>
            <a:r>
              <a:rPr lang="en-US" sz="2600" dirty="0" smtClean="0"/>
              <a:t>Postwar era: infrastructure (e.g., St Lawrence Seaway) and social investments </a:t>
            </a:r>
          </a:p>
          <a:p>
            <a:r>
              <a:rPr lang="en-US" sz="2600" dirty="0" smtClean="0"/>
              <a:t>Heavily FDI-invested yet wary of FDI (FIRA, 1973)</a:t>
            </a:r>
          </a:p>
          <a:p>
            <a:pPr marL="228600" lvl="1">
              <a:spcBef>
                <a:spcPts val="1000"/>
              </a:spcBef>
            </a:pPr>
            <a:r>
              <a:rPr lang="en-US" sz="2600" dirty="0" smtClean="0"/>
              <a:t>A Crown Corporation for every “gap” and strategic objective</a:t>
            </a:r>
          </a:p>
          <a:p>
            <a:r>
              <a:rPr lang="en-US" sz="2600" dirty="0" smtClean="0"/>
              <a:t>Solved scale problems through trade (Auto Pact of 1965) but also through policy:</a:t>
            </a:r>
          </a:p>
          <a:p>
            <a:pPr lvl="1"/>
            <a:r>
              <a:rPr lang="en-US" dirty="0" err="1" smtClean="0"/>
              <a:t>Dept</a:t>
            </a:r>
            <a:r>
              <a:rPr lang="en-US" dirty="0" smtClean="0"/>
              <a:t> of Industry (1963) / </a:t>
            </a:r>
            <a:r>
              <a:rPr lang="en-US" dirty="0" err="1" smtClean="0"/>
              <a:t>Dept</a:t>
            </a:r>
            <a:r>
              <a:rPr lang="en-US" dirty="0" smtClean="0"/>
              <a:t> of Regional Economic Expansion (1969) / Ministry of State for Science and Technology (1971) / Canada Development Corp (1971)</a:t>
            </a:r>
          </a:p>
          <a:p>
            <a:pPr lvl="1"/>
            <a:endParaRPr lang="en-US" dirty="0"/>
          </a:p>
        </p:txBody>
      </p:sp>
    </p:spTree>
    <p:extLst>
      <p:ext uri="{BB962C8B-B14F-4D97-AF65-F5344CB8AC3E}">
        <p14:creationId xmlns:p14="http://schemas.microsoft.com/office/powerpoint/2010/main" val="26628204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20251"/>
          </a:xfrm>
        </p:spPr>
        <p:txBody>
          <a:bodyPr>
            <a:normAutofit fontScale="90000"/>
          </a:bodyPr>
          <a:lstStyle/>
          <a:p>
            <a:r>
              <a:rPr lang="en-US" dirty="0" smtClean="0"/>
              <a:t>Canada’s “Supply Side” Era</a:t>
            </a:r>
            <a:endParaRPr lang="en-US" dirty="0"/>
          </a:p>
        </p:txBody>
      </p:sp>
      <p:sp>
        <p:nvSpPr>
          <p:cNvPr id="3" name="Content Placeholder 2"/>
          <p:cNvSpPr>
            <a:spLocks noGrp="1"/>
          </p:cNvSpPr>
          <p:nvPr>
            <p:ph idx="1"/>
          </p:nvPr>
        </p:nvSpPr>
        <p:spPr>
          <a:xfrm>
            <a:off x="838200" y="1405467"/>
            <a:ext cx="10515600" cy="5283200"/>
          </a:xfrm>
        </p:spPr>
        <p:txBody>
          <a:bodyPr>
            <a:normAutofit/>
          </a:bodyPr>
          <a:lstStyle/>
          <a:p>
            <a:r>
              <a:rPr lang="en-US" dirty="0" smtClean="0"/>
              <a:t>Canada entered the 1980s with 67 parent Crown corporations which in turn had 128 wholly-owned subsidiaries with combined assets valued at $50 billion. </a:t>
            </a:r>
          </a:p>
          <a:p>
            <a:pPr lvl="1"/>
            <a:r>
              <a:rPr lang="en-US" dirty="0" smtClean="0"/>
              <a:t>32 wholly owned Crown corporations, including 19 belonging to the federal government, were in the Financial Post’s list of top 500 Canadian corporations</a:t>
            </a:r>
          </a:p>
          <a:p>
            <a:pPr lvl="1"/>
            <a:r>
              <a:rPr lang="en-US" dirty="0" smtClean="0"/>
              <a:t>Plus large portfolio holdings</a:t>
            </a:r>
          </a:p>
          <a:p>
            <a:pPr lvl="1"/>
            <a:r>
              <a:rPr lang="en-US" dirty="0" smtClean="0"/>
              <a:t>Canada avoided the extremes: neither state capitalism nor laissez faire</a:t>
            </a:r>
          </a:p>
          <a:p>
            <a:r>
              <a:rPr lang="en-US" dirty="0" smtClean="0"/>
              <a:t>Privatization created nationally branded companies (CN, Air Canada, etc.)</a:t>
            </a:r>
          </a:p>
          <a:p>
            <a:pPr lvl="1"/>
            <a:r>
              <a:rPr lang="en-US" dirty="0" smtClean="0"/>
              <a:t>Sale of twice-nationalized Canadair in 1986 to Bombardier went with a $1.7 billion service contract to </a:t>
            </a:r>
            <a:r>
              <a:rPr lang="en-US" dirty="0"/>
              <a:t>service Canadian Forces </a:t>
            </a:r>
            <a:r>
              <a:rPr lang="en-US" dirty="0" smtClean="0"/>
              <a:t>CF-18s, introducing the firm into aerospace</a:t>
            </a:r>
          </a:p>
          <a:p>
            <a:r>
              <a:rPr lang="en-US" dirty="0" smtClean="0"/>
              <a:t>“Mini Big Bang” in the financial sector was staged to allow Canadian banks a first shot at the securities underwriters/brokers</a:t>
            </a:r>
          </a:p>
          <a:p>
            <a:r>
              <a:rPr lang="en-US" dirty="0" smtClean="0"/>
              <a:t>Free trade with the US was accompanied by negotiated agreement to conduct pharmaceutical research in Canada</a:t>
            </a:r>
          </a:p>
          <a:p>
            <a:r>
              <a:rPr lang="en-US" dirty="0" smtClean="0"/>
              <a:t>Telecoms policy created Nortel</a:t>
            </a:r>
          </a:p>
          <a:p>
            <a:endParaRPr lang="en-US" dirty="0" smtClean="0"/>
          </a:p>
          <a:p>
            <a:endParaRPr lang="en-US" dirty="0"/>
          </a:p>
        </p:txBody>
      </p:sp>
    </p:spTree>
    <p:extLst>
      <p:ext uri="{BB962C8B-B14F-4D97-AF65-F5344CB8AC3E}">
        <p14:creationId xmlns:p14="http://schemas.microsoft.com/office/powerpoint/2010/main" val="29627431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Sectoral policies continued </a:t>
            </a:r>
            <a:endParaRPr lang="en-US" dirty="0"/>
          </a:p>
        </p:txBody>
      </p:sp>
      <p:sp>
        <p:nvSpPr>
          <p:cNvPr id="3" name="Content Placeholder 2"/>
          <p:cNvSpPr>
            <a:spLocks noGrp="1"/>
          </p:cNvSpPr>
          <p:nvPr>
            <p:ph idx="1"/>
          </p:nvPr>
        </p:nvSpPr>
        <p:spPr/>
        <p:txBody>
          <a:bodyPr>
            <a:normAutofit lnSpcReduction="10000"/>
          </a:bodyPr>
          <a:lstStyle/>
          <a:p>
            <a:r>
              <a:rPr lang="en-US" dirty="0" smtClean="0"/>
              <a:t>Industrial and Regional Benefits (IRB) program (military procurement)</a:t>
            </a:r>
            <a:endParaRPr lang="en-US" dirty="0"/>
          </a:p>
          <a:p>
            <a:r>
              <a:rPr lang="en-US" dirty="0" smtClean="0"/>
              <a:t>Protective tariffs on shipbuilding</a:t>
            </a:r>
          </a:p>
          <a:p>
            <a:r>
              <a:rPr lang="en-US" dirty="0" smtClean="0"/>
              <a:t>Strategic Aerospace and </a:t>
            </a:r>
            <a:r>
              <a:rPr lang="en-US" dirty="0" err="1" smtClean="0"/>
              <a:t>Defence</a:t>
            </a:r>
            <a:r>
              <a:rPr lang="en-US" dirty="0" smtClean="0"/>
              <a:t> Initiative (SADI),</a:t>
            </a:r>
          </a:p>
          <a:p>
            <a:r>
              <a:rPr lang="en-US" dirty="0" smtClean="0"/>
              <a:t>Banking: “Big shall not buy big”</a:t>
            </a:r>
          </a:p>
          <a:p>
            <a:r>
              <a:rPr lang="en-US" dirty="0" smtClean="0"/>
              <a:t>Content rules for print and broadcast media</a:t>
            </a:r>
          </a:p>
          <a:p>
            <a:r>
              <a:rPr lang="en-US" dirty="0" smtClean="0"/>
              <a:t>Agricultural marketing boards</a:t>
            </a:r>
          </a:p>
          <a:p>
            <a:r>
              <a:rPr lang="en-US" dirty="0" smtClean="0"/>
              <a:t>Participation in de facto nationalization of North American auto industry in the 2008-09 crisis</a:t>
            </a:r>
          </a:p>
          <a:p>
            <a:r>
              <a:rPr lang="en-US" dirty="0" smtClean="0"/>
              <a:t>Regional policy transformed into innovation policy (cluster policies)</a:t>
            </a:r>
            <a:endParaRPr lang="en-US" dirty="0"/>
          </a:p>
        </p:txBody>
      </p:sp>
    </p:spTree>
    <p:extLst>
      <p:ext uri="{BB962C8B-B14F-4D97-AF65-F5344CB8AC3E}">
        <p14:creationId xmlns:p14="http://schemas.microsoft.com/office/powerpoint/2010/main" val="27518534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but no industrial “strategy” until KBE</a:t>
            </a:r>
            <a:endParaRPr lang="en-US" dirty="0"/>
          </a:p>
        </p:txBody>
      </p:sp>
      <p:sp>
        <p:nvSpPr>
          <p:cNvPr id="3" name="Content Placeholder 2"/>
          <p:cNvSpPr>
            <a:spLocks noGrp="1"/>
          </p:cNvSpPr>
          <p:nvPr>
            <p:ph idx="1"/>
          </p:nvPr>
        </p:nvSpPr>
        <p:spPr>
          <a:xfrm>
            <a:off x="1024128" y="1849120"/>
            <a:ext cx="9720073" cy="4460240"/>
          </a:xfrm>
        </p:spPr>
        <p:txBody>
          <a:bodyPr>
            <a:normAutofit lnSpcReduction="10000"/>
          </a:bodyPr>
          <a:lstStyle/>
          <a:p>
            <a:r>
              <a:rPr lang="en-US" dirty="0" smtClean="0"/>
              <a:t>Arguably, Canada’s first industrial “strategy” was the push for the knowledge-based economy (KBE). </a:t>
            </a:r>
          </a:p>
          <a:p>
            <a:r>
              <a:rPr lang="en-US" dirty="0" smtClean="0"/>
              <a:t>The idea formed in the mid-1990s, and was eventually entrenched in Industry Canada’s mandate: “Industry Canada's mission is to foster a growing, competitive, knowledge-based Canadian economy.”</a:t>
            </a:r>
          </a:p>
          <a:p>
            <a:pPr lvl="1"/>
            <a:r>
              <a:rPr lang="en-US" dirty="0" smtClean="0"/>
              <a:t>Policy orientation was squarely “horizontal” – approximating the OECD consensus</a:t>
            </a:r>
          </a:p>
          <a:p>
            <a:pPr lvl="1"/>
            <a:r>
              <a:rPr lang="en-US" dirty="0" smtClean="0"/>
              <a:t>Since 2006, the framework has been “Advantage Canada”</a:t>
            </a:r>
          </a:p>
          <a:p>
            <a:r>
              <a:rPr lang="en-US" dirty="0" smtClean="0"/>
              <a:t>Canada’s technology convergence stopped in the mid-1990s though masked by the stock market boom</a:t>
            </a:r>
          </a:p>
          <a:p>
            <a:pPr lvl="1"/>
            <a:r>
              <a:rPr lang="en-US" dirty="0" smtClean="0"/>
              <a:t>In 2000, about 40% of the TSX was technology; over the decade since then, this share has collapsed to about 3%.</a:t>
            </a:r>
          </a:p>
          <a:p>
            <a:r>
              <a:rPr lang="en-US" dirty="0" smtClean="0"/>
              <a:t>As the Canadian dollar rose post-2003, this was accompanied by the first major divergence of manufacturing share of GDP between Canada and the United States </a:t>
            </a:r>
          </a:p>
          <a:p>
            <a:pPr marL="0" indent="0">
              <a:buNone/>
            </a:pPr>
            <a:endParaRPr lang="en-US" dirty="0" smtClean="0"/>
          </a:p>
          <a:p>
            <a:endParaRPr lang="en-US" dirty="0"/>
          </a:p>
        </p:txBody>
      </p:sp>
    </p:spTree>
    <p:extLst>
      <p:ext uri="{BB962C8B-B14F-4D97-AF65-F5344CB8AC3E}">
        <p14:creationId xmlns:p14="http://schemas.microsoft.com/office/powerpoint/2010/main" val="297790154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4875"/>
          </a:xfrm>
        </p:spPr>
        <p:txBody>
          <a:bodyPr>
            <a:normAutofit fontScale="90000"/>
          </a:bodyPr>
          <a:lstStyle/>
          <a:p>
            <a:r>
              <a:rPr lang="en-US" dirty="0" smtClean="0"/>
              <a:t>But horizontal policy had no traction…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4827548"/>
              </p:ext>
            </p:extLst>
          </p:nvPr>
        </p:nvGraphicFramePr>
        <p:xfrm>
          <a:off x="838200" y="1473200"/>
          <a:ext cx="10515600" cy="47037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78583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440" y="172721"/>
            <a:ext cx="10515600" cy="863600"/>
          </a:xfrm>
        </p:spPr>
        <p:txBody>
          <a:bodyPr>
            <a:normAutofit fontScale="90000"/>
          </a:bodyPr>
          <a:lstStyle/>
          <a:p>
            <a:r>
              <a:rPr lang="en-US" sz="3200" dirty="0" smtClean="0"/>
              <a:t/>
            </a:r>
            <a:br>
              <a:rPr lang="en-US" sz="3200" dirty="0" smtClean="0"/>
            </a:br>
            <a:r>
              <a:rPr lang="en-US" sz="3200" dirty="0" smtClean="0"/>
              <a:t>Canada and the United States: Manufacturing Share of GDP at Constant Prices, 1977-2008</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0547783"/>
              </p:ext>
            </p:extLst>
          </p:nvPr>
        </p:nvGraphicFramePr>
        <p:xfrm>
          <a:off x="477520" y="1148081"/>
          <a:ext cx="11328400" cy="5028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584786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Great Canadian Dutch Disease Debate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21008363"/>
              </p:ext>
            </p:extLst>
          </p:nvPr>
        </p:nvGraphicFramePr>
        <p:xfrm>
          <a:off x="1442720" y="1849123"/>
          <a:ext cx="9154160" cy="4091940"/>
        </p:xfrm>
        <a:graphic>
          <a:graphicData uri="http://schemas.openxmlformats.org/drawingml/2006/table">
            <a:tbl>
              <a:tblPr>
                <a:tableStyleId>{5C22544A-7EE6-4342-B048-85BDC9FD1C3A}</a:tableStyleId>
              </a:tblPr>
              <a:tblGrid>
                <a:gridCol w="4744720"/>
                <a:gridCol w="4409440"/>
              </a:tblGrid>
              <a:tr h="579120">
                <a:tc>
                  <a:txBody>
                    <a:bodyPr/>
                    <a:lstStyle/>
                    <a:p>
                      <a:pPr algn="l" fontAlgn="b"/>
                      <a:r>
                        <a:rPr lang="en-US" sz="4000" u="none" strike="noStrike" dirty="0">
                          <a:effectLst/>
                        </a:rPr>
                        <a:t>No</a:t>
                      </a:r>
                      <a:endParaRPr lang="en-US" sz="40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4000" u="none" strike="noStrike" dirty="0">
                          <a:effectLst/>
                        </a:rPr>
                        <a:t>Yes</a:t>
                      </a:r>
                      <a:endParaRPr lang="en-US" sz="4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CA" sz="2000" u="none" strike="noStrike" dirty="0" err="1">
                          <a:effectLst/>
                        </a:rPr>
                        <a:t>Krzepkowski</a:t>
                      </a:r>
                      <a:r>
                        <a:rPr lang="en-CA" sz="2000" u="none" strike="noStrike" dirty="0">
                          <a:effectLst/>
                        </a:rPr>
                        <a:t> and  </a:t>
                      </a:r>
                      <a:r>
                        <a:rPr lang="en-CA" sz="2000" u="none" strike="noStrike" dirty="0" err="1">
                          <a:effectLst/>
                        </a:rPr>
                        <a:t>Mintz</a:t>
                      </a:r>
                      <a:r>
                        <a:rPr lang="en-CA" sz="2000" u="none" strike="noStrike" dirty="0">
                          <a:effectLst/>
                        </a:rPr>
                        <a:t> (2013)</a:t>
                      </a:r>
                      <a:endParaRPr lang="en-CA"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CA" sz="2000" u="none" strike="noStrike" dirty="0">
                          <a:effectLst/>
                        </a:rPr>
                        <a:t>OECD (</a:t>
                      </a:r>
                      <a:r>
                        <a:rPr lang="en-CA" sz="2000" u="none" strike="noStrike" dirty="0" smtClean="0">
                          <a:effectLst/>
                        </a:rPr>
                        <a:t>2012)</a:t>
                      </a:r>
                      <a:endParaRPr lang="en-CA" sz="2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CA" sz="2000" u="none" strike="noStrike" dirty="0">
                          <a:effectLst/>
                        </a:rPr>
                        <a:t> Cross (2013)</a:t>
                      </a:r>
                      <a:endParaRPr lang="en-CA"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CA" sz="2000" u="none" strike="noStrike" dirty="0">
                          <a:effectLst/>
                        </a:rPr>
                        <a:t>Stanford (2012</a:t>
                      </a:r>
                      <a:r>
                        <a:rPr lang="en-CA" sz="2000" u="none" strike="noStrike" dirty="0" smtClean="0">
                          <a:effectLst/>
                        </a:rPr>
                        <a:t>)</a:t>
                      </a:r>
                      <a:endParaRPr lang="en-CA" sz="2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CA" sz="2000" u="none" strike="noStrike">
                          <a:effectLst/>
                        </a:rPr>
                        <a:t> Naim and  Tombe (2013)</a:t>
                      </a:r>
                      <a:endParaRPr lang="en-CA" sz="20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2000" u="none" strike="noStrike" dirty="0" err="1">
                          <a:effectLst/>
                        </a:rPr>
                        <a:t>Shakeri</a:t>
                      </a:r>
                      <a:r>
                        <a:rPr lang="en-US" sz="2000" u="none" strike="noStrike" dirty="0">
                          <a:effectLst/>
                        </a:rPr>
                        <a:t>, Gray and  Leonard (2012)</a:t>
                      </a:r>
                      <a:endParaRPr lang="en-US" sz="2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CA" sz="2000" u="none" strike="noStrike">
                          <a:effectLst/>
                        </a:rPr>
                        <a:t>Carney (2012) </a:t>
                      </a:r>
                      <a:endParaRPr lang="en-CA" sz="20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CA" sz="2000" u="none" strike="noStrike" dirty="0">
                          <a:effectLst/>
                        </a:rPr>
                        <a:t> </a:t>
                      </a:r>
                      <a:r>
                        <a:rPr lang="en-CA" sz="2000" u="none" strike="noStrike" dirty="0" err="1">
                          <a:effectLst/>
                        </a:rPr>
                        <a:t>Lemphers</a:t>
                      </a:r>
                      <a:r>
                        <a:rPr lang="en-CA" sz="2000" u="none" strike="noStrike" dirty="0">
                          <a:effectLst/>
                        </a:rPr>
                        <a:t> and  </a:t>
                      </a:r>
                      <a:r>
                        <a:rPr lang="en-CA" sz="2000" u="none" strike="noStrike" dirty="0" err="1">
                          <a:effectLst/>
                        </a:rPr>
                        <a:t>Woynillowicz</a:t>
                      </a:r>
                      <a:r>
                        <a:rPr lang="en-CA" sz="2000" u="none" strike="noStrike" dirty="0">
                          <a:effectLst/>
                        </a:rPr>
                        <a:t> (2012)</a:t>
                      </a:r>
                      <a:endParaRPr lang="en-CA" sz="2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CA" sz="2000" u="none" strike="noStrike" dirty="0">
                          <a:effectLst/>
                        </a:rPr>
                        <a:t>Golden and  Hodgson (2012</a:t>
                      </a:r>
                      <a:r>
                        <a:rPr lang="en-CA" sz="2000" u="none" strike="noStrike" dirty="0" smtClean="0">
                          <a:effectLst/>
                        </a:rPr>
                        <a:t>)</a:t>
                      </a:r>
                      <a:endParaRPr lang="en-CA"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CA" sz="2000" u="none" strike="noStrike" dirty="0" err="1">
                          <a:effectLst/>
                        </a:rPr>
                        <a:t>Bimenyimana</a:t>
                      </a:r>
                      <a:r>
                        <a:rPr lang="en-CA" sz="2000" u="none" strike="noStrike" dirty="0">
                          <a:effectLst/>
                        </a:rPr>
                        <a:t> and  </a:t>
                      </a:r>
                      <a:r>
                        <a:rPr lang="en-CA" sz="2000" u="none" strike="noStrike" dirty="0" err="1">
                          <a:effectLst/>
                        </a:rPr>
                        <a:t>Vallée</a:t>
                      </a:r>
                      <a:r>
                        <a:rPr lang="en-CA" sz="2000" u="none" strike="noStrike" dirty="0">
                          <a:effectLst/>
                        </a:rPr>
                        <a:t> (2011) </a:t>
                      </a:r>
                      <a:endParaRPr lang="en-CA" sz="2000" b="0" i="0" u="none" strike="noStrike" dirty="0">
                        <a:solidFill>
                          <a:srgbClr val="000000"/>
                        </a:solidFill>
                        <a:effectLst/>
                        <a:latin typeface="Calibri" panose="020F0502020204030204" pitchFamily="34" charset="0"/>
                      </a:endParaRPr>
                    </a:p>
                  </a:txBody>
                  <a:tcPr marL="7620" marR="7620" marT="7620" marB="0" anchor="b"/>
                </a:tc>
              </a:tr>
              <a:tr h="579120">
                <a:tc>
                  <a:txBody>
                    <a:bodyPr/>
                    <a:lstStyle/>
                    <a:p>
                      <a:pPr algn="l" fontAlgn="b"/>
                      <a:r>
                        <a:rPr lang="en-US" sz="2000" u="none" strike="noStrike">
                          <a:effectLst/>
                        </a:rPr>
                        <a:t>Canadian Chamber of Commerce (2012)</a:t>
                      </a:r>
                      <a:endParaRPr lang="en-US" sz="20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2000" u="none" strike="noStrike" dirty="0" err="1">
                          <a:effectLst/>
                        </a:rPr>
                        <a:t>Beine</a:t>
                      </a:r>
                      <a:r>
                        <a:rPr lang="en-US" sz="2000" u="none" strike="noStrike" dirty="0">
                          <a:effectLst/>
                        </a:rPr>
                        <a:t>,  </a:t>
                      </a:r>
                      <a:r>
                        <a:rPr lang="en-US" sz="2000" u="none" strike="noStrike" dirty="0" err="1">
                          <a:effectLst/>
                        </a:rPr>
                        <a:t>Bos</a:t>
                      </a:r>
                      <a:r>
                        <a:rPr lang="en-US" sz="2000" u="none" strike="noStrike" dirty="0">
                          <a:effectLst/>
                        </a:rPr>
                        <a:t> and  </a:t>
                      </a:r>
                      <a:r>
                        <a:rPr lang="en-US" sz="2000" u="none" strike="noStrike" dirty="0" err="1">
                          <a:effectLst/>
                        </a:rPr>
                        <a:t>Coulombe</a:t>
                      </a:r>
                      <a:r>
                        <a:rPr lang="en-US" sz="2000" u="none" strike="noStrike" dirty="0">
                          <a:effectLst/>
                        </a:rPr>
                        <a:t> (2009)</a:t>
                      </a:r>
                      <a:endParaRPr lang="en-US" sz="20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Tree>
    <p:extLst>
      <p:ext uri="{BB962C8B-B14F-4D97-AF65-F5344CB8AC3E}">
        <p14:creationId xmlns:p14="http://schemas.microsoft.com/office/powerpoint/2010/main" val="56308823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1432</TotalTime>
  <Words>2028</Words>
  <Application>Microsoft Macintosh PowerPoint</Application>
  <PresentationFormat>Custom</PresentationFormat>
  <Paragraphs>161</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Integral</vt:lpstr>
      <vt:lpstr>Reindustrialization in North America:  A Canadian Perspective </vt:lpstr>
      <vt:lpstr>Background and Context</vt:lpstr>
      <vt:lpstr>Canada’s “Developmental State” History</vt:lpstr>
      <vt:lpstr>Canada’s “Supply Side” Era</vt:lpstr>
      <vt:lpstr>Sectoral policies continued </vt:lpstr>
      <vt:lpstr>… but no industrial “strategy” until KBE</vt:lpstr>
      <vt:lpstr>But horizontal policy had no traction…</vt:lpstr>
      <vt:lpstr> Canada and the United States: Manufacturing Share of GDP at Constant Prices, 1977-2008 </vt:lpstr>
      <vt:lpstr>The Great Canadian Dutch Disease Debate</vt:lpstr>
      <vt:lpstr>Federal Budget 2013: Manufacturing becomes a Priority</vt:lpstr>
      <vt:lpstr>The Back Story</vt:lpstr>
      <vt:lpstr>Business paradigm is shifting</vt:lpstr>
      <vt:lpstr>Battleground sectors emerging</vt:lpstr>
      <vt:lpstr>competing Globally for R&amp;D and Product Mandates</vt:lpstr>
      <vt:lpstr>Federal Business support framework:</vt:lpstr>
      <vt:lpstr>Is it working?</vt:lpstr>
      <vt:lpstr>But no clear reversal of the decline in MFG Output</vt:lpstr>
      <vt:lpstr>Innovation and Exports have not turned around</vt:lpstr>
      <vt:lpstr>Discussion: is horizontality enough?</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Reindustrialization in North America:  A Canadian Perspective</dc:title>
  <dc:creator>Dan</dc:creator>
  <cp:lastModifiedBy>Alexandra Ciuriak</cp:lastModifiedBy>
  <cp:revision>79</cp:revision>
  <dcterms:created xsi:type="dcterms:W3CDTF">2013-10-15T14:47:30Z</dcterms:created>
  <dcterms:modified xsi:type="dcterms:W3CDTF">2013-12-07T03:11:32Z</dcterms:modified>
</cp:coreProperties>
</file>